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76" r:id="rId3"/>
    <p:sldId id="268" r:id="rId4"/>
    <p:sldId id="272" r:id="rId5"/>
    <p:sldId id="257" r:id="rId6"/>
    <p:sldId id="258" r:id="rId7"/>
    <p:sldId id="260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5"/>
    <p:restoredTop sz="94676"/>
  </p:normalViewPr>
  <p:slideViewPr>
    <p:cSldViewPr snapToGrid="0" snapToObjects="1">
      <p:cViewPr varScale="1">
        <p:scale>
          <a:sx n="63" d="100"/>
          <a:sy n="63" d="100"/>
        </p:scale>
        <p:origin x="122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CH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H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March 22,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Fare clic per modificare gli stili del testo dello schema</a:t>
            </a:r>
          </a:p>
          <a:p>
            <a:pPr lvl="1"/>
            <a:r>
              <a:rPr lang="fr-CH"/>
              <a:t>Secondo livello</a:t>
            </a:r>
          </a:p>
          <a:p>
            <a:pPr lvl="2"/>
            <a:r>
              <a:rPr lang="fr-CH"/>
              <a:t>Terzo livello</a:t>
            </a:r>
          </a:p>
          <a:p>
            <a:pPr lvl="3"/>
            <a:r>
              <a:rPr lang="fr-CH"/>
              <a:t>Quarto livello</a:t>
            </a:r>
          </a:p>
          <a:p>
            <a:pPr lvl="4"/>
            <a:r>
              <a:rPr lang="fr-CH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March 22,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CH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CH"/>
              <a:t>Fare clic per modificare gli stili del testo dello schema</a:t>
            </a:r>
          </a:p>
          <a:p>
            <a:pPr lvl="1"/>
            <a:r>
              <a:rPr lang="fr-CH"/>
              <a:t>Secondo livello</a:t>
            </a:r>
          </a:p>
          <a:p>
            <a:pPr lvl="2"/>
            <a:r>
              <a:rPr lang="fr-CH"/>
              <a:t>Terzo livello</a:t>
            </a:r>
          </a:p>
          <a:p>
            <a:pPr lvl="3"/>
            <a:r>
              <a:rPr lang="fr-CH"/>
              <a:t>Quarto livello</a:t>
            </a:r>
          </a:p>
          <a:p>
            <a:pPr lvl="4"/>
            <a:r>
              <a:rPr lang="fr-CH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March 22,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Fare clic per modificare gli stili del testo dello schema</a:t>
            </a:r>
          </a:p>
          <a:p>
            <a:pPr lvl="1"/>
            <a:r>
              <a:rPr lang="fr-CH"/>
              <a:t>Secondo livello</a:t>
            </a:r>
          </a:p>
          <a:p>
            <a:pPr lvl="2"/>
            <a:r>
              <a:rPr lang="fr-CH"/>
              <a:t>Terzo livello</a:t>
            </a:r>
          </a:p>
          <a:p>
            <a:pPr lvl="3"/>
            <a:r>
              <a:rPr lang="fr-CH"/>
              <a:t>Quarto livello</a:t>
            </a:r>
          </a:p>
          <a:p>
            <a:pPr lvl="4"/>
            <a:r>
              <a:rPr lang="fr-CH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March 22,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H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March 22,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Fare clic per modificare gli stili del testo dello schema</a:t>
            </a:r>
          </a:p>
          <a:p>
            <a:pPr lvl="1"/>
            <a:r>
              <a:rPr lang="fr-CH"/>
              <a:t>Secondo livello</a:t>
            </a:r>
          </a:p>
          <a:p>
            <a:pPr lvl="2"/>
            <a:r>
              <a:rPr lang="fr-CH"/>
              <a:t>Terzo livello</a:t>
            </a:r>
          </a:p>
          <a:p>
            <a:pPr lvl="3"/>
            <a:r>
              <a:rPr lang="fr-CH"/>
              <a:t>Quarto livello</a:t>
            </a:r>
          </a:p>
          <a:p>
            <a:pPr lvl="4"/>
            <a:r>
              <a:rPr lang="fr-CH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Fare clic per modificare gli stili del testo dello schema</a:t>
            </a:r>
          </a:p>
          <a:p>
            <a:pPr lvl="1"/>
            <a:r>
              <a:rPr lang="fr-CH"/>
              <a:t>Secondo livello</a:t>
            </a:r>
          </a:p>
          <a:p>
            <a:pPr lvl="2"/>
            <a:r>
              <a:rPr lang="fr-CH"/>
              <a:t>Terzo livello</a:t>
            </a:r>
          </a:p>
          <a:p>
            <a:pPr lvl="3"/>
            <a:r>
              <a:rPr lang="fr-CH"/>
              <a:t>Quarto livello</a:t>
            </a:r>
          </a:p>
          <a:p>
            <a:pPr lvl="4"/>
            <a:r>
              <a:rPr lang="fr-CH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March 22,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Fare clic per modificare stile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CH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Fare clic per modificare gli stili del testo dello schema</a:t>
            </a:r>
          </a:p>
          <a:p>
            <a:pPr lvl="1"/>
            <a:r>
              <a:rPr lang="fr-CH"/>
              <a:t>Secondo livello</a:t>
            </a:r>
          </a:p>
          <a:p>
            <a:pPr lvl="2"/>
            <a:r>
              <a:rPr lang="fr-CH"/>
              <a:t>Terzo livello</a:t>
            </a:r>
          </a:p>
          <a:p>
            <a:pPr lvl="3"/>
            <a:r>
              <a:rPr lang="fr-CH"/>
              <a:t>Quarto livello</a:t>
            </a:r>
          </a:p>
          <a:p>
            <a:pPr lvl="4"/>
            <a:r>
              <a:rPr lang="fr-CH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CH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Fare clic per modificare gli stili del testo dello schema</a:t>
            </a:r>
          </a:p>
          <a:p>
            <a:pPr lvl="1"/>
            <a:r>
              <a:rPr lang="fr-CH"/>
              <a:t>Secondo livello</a:t>
            </a:r>
          </a:p>
          <a:p>
            <a:pPr lvl="2"/>
            <a:r>
              <a:rPr lang="fr-CH"/>
              <a:t>Terzo livello</a:t>
            </a:r>
          </a:p>
          <a:p>
            <a:pPr lvl="3"/>
            <a:r>
              <a:rPr lang="fr-CH"/>
              <a:t>Quarto livello</a:t>
            </a:r>
          </a:p>
          <a:p>
            <a:pPr lvl="4"/>
            <a:r>
              <a:rPr lang="fr-CH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March 22,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March 22,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22,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Fare clic per modificare gli stili del testo dello schema</a:t>
            </a:r>
          </a:p>
          <a:p>
            <a:pPr lvl="1"/>
            <a:r>
              <a:rPr lang="fr-CH"/>
              <a:t>Secondo livello</a:t>
            </a:r>
          </a:p>
          <a:p>
            <a:pPr lvl="2"/>
            <a:r>
              <a:rPr lang="fr-CH"/>
              <a:t>Terzo livello</a:t>
            </a:r>
          </a:p>
          <a:p>
            <a:pPr lvl="3"/>
            <a:r>
              <a:rPr lang="fr-CH"/>
              <a:t>Quarto livello</a:t>
            </a:r>
          </a:p>
          <a:p>
            <a:pPr lvl="4"/>
            <a:r>
              <a:rPr lang="fr-CH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H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March 22,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CH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CH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March 22,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H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Fare clic per modificare gli stili del testo dello schema</a:t>
            </a:r>
          </a:p>
          <a:p>
            <a:pPr lvl="1"/>
            <a:r>
              <a:rPr lang="fr-CH"/>
              <a:t>Secondo livello</a:t>
            </a:r>
          </a:p>
          <a:p>
            <a:pPr lvl="2"/>
            <a:r>
              <a:rPr lang="fr-CH"/>
              <a:t>Terzo livello</a:t>
            </a:r>
          </a:p>
          <a:p>
            <a:pPr lvl="3"/>
            <a:r>
              <a:rPr lang="fr-CH"/>
              <a:t>Quarto livello</a:t>
            </a:r>
          </a:p>
          <a:p>
            <a:pPr lvl="4"/>
            <a:r>
              <a:rPr lang="fr-CH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March 22,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lZ1EFAmrgb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9104778">
            <a:off x="837401" y="1453078"/>
            <a:ext cx="5648623" cy="1889666"/>
          </a:xfrm>
        </p:spPr>
        <p:txBody>
          <a:bodyPr vert="horz"/>
          <a:lstStyle/>
          <a:p>
            <a:pPr algn="ctr"/>
            <a:r>
              <a:rPr lang="it-IT" sz="6800" dirty="0">
                <a:solidFill>
                  <a:schemeClr val="accent2"/>
                </a:solidFill>
              </a:rPr>
              <a:t>GIORNALISMO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19140000">
            <a:off x="1963072" y="2271876"/>
            <a:ext cx="7948041" cy="2272821"/>
          </a:xfrm>
        </p:spPr>
        <p:txBody>
          <a:bodyPr>
            <a:normAutofit/>
          </a:bodyPr>
          <a:lstStyle/>
          <a:p>
            <a:r>
              <a:rPr lang="it-IT" sz="9500" dirty="0"/>
              <a:t>DIGITALE</a:t>
            </a:r>
          </a:p>
        </p:txBody>
      </p:sp>
    </p:spTree>
    <p:extLst>
      <p:ext uri="{BB962C8B-B14F-4D97-AF65-F5344CB8AC3E}">
        <p14:creationId xmlns:p14="http://schemas.microsoft.com/office/powerpoint/2010/main" val="202674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OPZIONE IN QUARTA 2024-2025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5632"/>
          </a:xfrm>
        </p:spPr>
        <p:txBody>
          <a:bodyPr>
            <a:normAutofit/>
          </a:bodyPr>
          <a:lstStyle/>
          <a:p>
            <a:pPr algn="ctr"/>
            <a:endParaRPr lang="it-IT" b="0" dirty="0"/>
          </a:p>
          <a:p>
            <a:pPr algn="ctr"/>
            <a:endParaRPr lang="it-IT" b="0" dirty="0"/>
          </a:p>
          <a:p>
            <a:pPr algn="ctr"/>
            <a:endParaRPr lang="it-IT" b="0" dirty="0"/>
          </a:p>
          <a:p>
            <a:pPr algn="ctr"/>
            <a:endParaRPr lang="it-IT" b="0" dirty="0"/>
          </a:p>
          <a:p>
            <a:pPr algn="ctr"/>
            <a:r>
              <a:rPr lang="it-IT" sz="4000" b="0" dirty="0">
                <a:solidFill>
                  <a:srgbClr val="00B0F0"/>
                </a:solidFill>
              </a:rPr>
              <a:t>Massimiliano De Stefanis</a:t>
            </a:r>
          </a:p>
          <a:p>
            <a:pPr algn="ctr"/>
            <a:r>
              <a:rPr lang="it-IT" sz="2500" dirty="0"/>
              <a:t>Docente di italiano, storia ed educazione civica</a:t>
            </a:r>
            <a:endParaRPr lang="it-CH" sz="25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12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TAG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00629"/>
            <a:ext cx="9144000" cy="3952272"/>
          </a:xfrm>
        </p:spPr>
        <p:txBody>
          <a:bodyPr vert="horz">
            <a:normAutofit fontScale="85000" lnSpcReduction="20000"/>
          </a:bodyPr>
          <a:lstStyle/>
          <a:p>
            <a:r>
              <a:rPr lang="it-CH" sz="4700" dirty="0">
                <a:effectLst>
                  <a:reflection stA="50000" endPos="75000" dist="12700" dir="5400000" sy="-100000" algn="bl" rotWithShape="0"/>
                </a:effectLst>
              </a:rPr>
              <a:t>Media education                </a:t>
            </a:r>
            <a:r>
              <a:rPr lang="it-CH" sz="4700" dirty="0">
                <a:solidFill>
                  <a:srgbClr val="00B0F0"/>
                </a:solidFill>
                <a:effectLst>
                  <a:reflection stA="50000" endPos="75000" dist="12700" dir="5400000" sy="-100000" algn="bl" rotWithShape="0"/>
                </a:effectLst>
              </a:rPr>
              <a:t>what</a:t>
            </a:r>
          </a:p>
          <a:p>
            <a:pPr algn="ctr"/>
            <a:r>
              <a:rPr lang="it-CH" sz="4700" dirty="0">
                <a:solidFill>
                  <a:srgbClr val="00B0F0"/>
                </a:solidFill>
                <a:effectLst>
                  <a:reflection stA="50000" endPos="75000" dist="12700" dir="5400000" sy="-100000" algn="bl" rotWithShape="0"/>
                </a:effectLst>
              </a:rPr>
              <a:t>who</a:t>
            </a:r>
            <a:r>
              <a:rPr lang="it-CH" sz="4700" dirty="0">
                <a:effectLst>
                  <a:reflection stA="50000" endPos="75000" dist="12700" dir="5400000" sy="-100000" algn="bl" rotWithShape="0"/>
                </a:effectLst>
              </a:rPr>
              <a:t>          </a:t>
            </a:r>
            <a:r>
              <a:rPr lang="it-CH" sz="4700" dirty="0">
                <a:solidFill>
                  <a:schemeClr val="accent2"/>
                </a:solidFill>
                <a:effectLst>
                  <a:reflection stA="50000" endPos="75000" dist="12700" dir="5400000" sy="-100000" algn="bl" rotWithShape="0"/>
                </a:effectLst>
              </a:rPr>
              <a:t>internet</a:t>
            </a:r>
          </a:p>
          <a:p>
            <a:r>
              <a:rPr lang="it-CH" sz="4700" dirty="0">
                <a:effectLst>
                  <a:reflection stA="50000" endPos="75000" dist="12700" dir="5400000" sy="-100000" algn="bl" rotWithShape="0"/>
                </a:effectLst>
              </a:rPr>
              <a:t>Social media manager           Redazione            </a:t>
            </a:r>
            <a:r>
              <a:rPr lang="it-CH" sz="4700" dirty="0">
                <a:solidFill>
                  <a:schemeClr val="accent2"/>
                </a:solidFill>
                <a:effectLst>
                  <a:reflection stA="50000" endPos="75000" dist="12700" dir="5400000" sy="-100000" algn="bl" rotWithShape="0"/>
                </a:effectLst>
              </a:rPr>
              <a:t>blog</a:t>
            </a:r>
            <a:r>
              <a:rPr lang="it-CH" sz="4700" dirty="0">
                <a:effectLst>
                  <a:reflection stA="50000" endPos="75000" dist="12700" dir="5400000" sy="-100000" algn="bl" rotWithShape="0"/>
                </a:effectLst>
              </a:rPr>
              <a:t>          </a:t>
            </a:r>
            <a:r>
              <a:rPr lang="it-CH" sz="4700" dirty="0">
                <a:solidFill>
                  <a:srgbClr val="00B0F0"/>
                </a:solidFill>
                <a:effectLst>
                  <a:reflection stA="50000" endPos="75000" dist="12700" dir="5400000" sy="-100000" algn="bl" rotWithShape="0"/>
                </a:effectLst>
              </a:rPr>
              <a:t>when        </a:t>
            </a:r>
            <a:r>
              <a:rPr lang="it-CH" sz="4700" dirty="0">
                <a:effectLst>
                  <a:reflection stA="50000" endPos="75000" dist="12700" dir="5400000" sy="-100000" algn="bl" rotWithShape="0"/>
                </a:effectLst>
              </a:rPr>
              <a:t>giornalista</a:t>
            </a:r>
            <a:endParaRPr lang="it-CH" sz="4700" dirty="0">
              <a:solidFill>
                <a:srgbClr val="00B0F0"/>
              </a:solidFill>
              <a:effectLst>
                <a:reflection stA="50000" endPos="75000" dist="12700" dir="5400000" sy="-100000" algn="bl" rotWithShape="0"/>
              </a:effectLst>
            </a:endParaRPr>
          </a:p>
          <a:p>
            <a:r>
              <a:rPr lang="it-CH" sz="4700" dirty="0">
                <a:effectLst>
                  <a:reflection stA="50000" endPos="75000" dist="12700" dir="5400000" sy="-100000" algn="bl" rotWithShape="0"/>
                </a:effectLst>
              </a:rPr>
              <a:t>            </a:t>
            </a:r>
            <a:r>
              <a:rPr lang="it-CH" sz="4700" dirty="0">
                <a:solidFill>
                  <a:srgbClr val="00B0F0"/>
                </a:solidFill>
                <a:effectLst>
                  <a:reflection stA="50000" endPos="75000" dist="12700" dir="5400000" sy="-100000" algn="bl" rotWithShape="0"/>
                </a:effectLst>
              </a:rPr>
              <a:t>why</a:t>
            </a:r>
            <a:r>
              <a:rPr lang="it-CH" sz="4700" dirty="0">
                <a:effectLst>
                  <a:reflection stA="50000" endPos="75000" dist="12700" dir="5400000" sy="-100000" algn="bl" rotWithShape="0"/>
                </a:effectLst>
              </a:rPr>
              <a:t>       Testimonianze    </a:t>
            </a:r>
            <a:r>
              <a:rPr lang="it-CH" sz="4700" dirty="0">
                <a:solidFill>
                  <a:srgbClr val="00B0F0"/>
                </a:solidFill>
                <a:effectLst>
                  <a:reflection stA="50000" endPos="75000" dist="12700" dir="5400000" sy="-100000" algn="bl" rotWithShape="0"/>
                </a:effectLst>
              </a:rPr>
              <a:t>where</a:t>
            </a:r>
          </a:p>
          <a:p>
            <a:r>
              <a:rPr lang="it-CH" sz="4700" dirty="0">
                <a:effectLst>
                  <a:reflection stA="50000" endPos="75000" dist="12700" dir="5400000" sy="-100000" algn="bl" rotWithShape="0"/>
                </a:effectLst>
              </a:rPr>
              <a:t>   </a:t>
            </a:r>
            <a:r>
              <a:rPr lang="it-CH" sz="4700" dirty="0">
                <a:solidFill>
                  <a:schemeClr val="accent2"/>
                </a:solidFill>
                <a:effectLst>
                  <a:reflection stA="50000" endPos="75000" dist="12700" dir="5400000" sy="-100000" algn="bl" rotWithShape="0"/>
                </a:effectLst>
              </a:rPr>
              <a:t>IA</a:t>
            </a:r>
            <a:r>
              <a:rPr lang="it-CH" sz="4700" dirty="0">
                <a:effectLst>
                  <a:reflection stA="50000" endPos="75000" dist="12700" dir="5400000" sy="-100000" algn="bl" rotWithShape="0"/>
                </a:effectLst>
              </a:rPr>
              <a:t>          Articoli        interviste                                         </a:t>
            </a:r>
            <a:r>
              <a:rPr lang="it-CH" sz="4700" dirty="0">
                <a:solidFill>
                  <a:srgbClr val="00B0F0"/>
                </a:solidFill>
                <a:effectLst>
                  <a:reflection stA="50000" endPos="75000" dist="12700" dir="5400000" sy="-100000" algn="bl" rotWithShape="0"/>
                </a:effectLst>
              </a:rPr>
              <a:t>how</a:t>
            </a:r>
            <a:r>
              <a:rPr lang="it-CH" sz="4700" dirty="0">
                <a:effectLst>
                  <a:reflection stA="50000" endPos="75000" dist="12700" dir="5400000" sy="-100000" algn="bl" rotWithShape="0"/>
                </a:effectLst>
              </a:rPr>
              <a:t> 	</a:t>
            </a:r>
            <a:r>
              <a:rPr lang="it-CH" sz="4700">
                <a:effectLst>
                  <a:reflection stA="50000" endPos="75000" dist="12700" dir="5400000" sy="-100000" algn="bl" rotWithShape="0"/>
                </a:effectLst>
              </a:rPr>
              <a:t>	</a:t>
            </a:r>
            <a:r>
              <a:rPr lang="it-CH" sz="4700">
                <a:solidFill>
                  <a:schemeClr val="accent2"/>
                </a:solidFill>
                <a:effectLst>
                  <a:reflection stA="50000" endPos="75000" dist="12700" dir="5400000" sy="-100000" algn="bl" rotWithShape="0"/>
                </a:effectLst>
              </a:rPr>
              <a:t>smartphone</a:t>
            </a:r>
            <a:endParaRPr lang="it-CH" sz="4700" dirty="0">
              <a:solidFill>
                <a:schemeClr val="accent2"/>
              </a:solidFill>
              <a:effectLst>
                <a:reflection stA="50000" endPos="75000" dist="12700" dir="5400000" sy="-100000" algn="bl" rotWithShape="0"/>
              </a:effectLst>
            </a:endParaRPr>
          </a:p>
          <a:p>
            <a:endParaRPr lang="it-IT" dirty="0">
              <a:effectLst>
                <a:reflection stA="50000" endPos="75000" dist="127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479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400" dirty="0">
                <a:solidFill>
                  <a:schemeClr val="accent2"/>
                </a:solidFill>
              </a:rPr>
              <a:t>C’era una volta </a:t>
            </a:r>
            <a:r>
              <a:rPr lang="is-IS" sz="2400" dirty="0">
                <a:solidFill>
                  <a:schemeClr val="accent2"/>
                </a:solidFill>
              </a:rPr>
              <a:t>… IL GIORNALINO DI CARTA!</a:t>
            </a:r>
            <a:endParaRPr lang="it-IT" sz="2400" dirty="0">
              <a:solidFill>
                <a:schemeClr val="accent2"/>
              </a:solidFill>
            </a:endParaRPr>
          </a:p>
        </p:txBody>
      </p:sp>
      <p:pic>
        <p:nvPicPr>
          <p:cNvPr id="14" name="Segnaposto contenuto 13" descr="log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4" r="13734"/>
          <a:stretch>
            <a:fillRect/>
          </a:stretch>
        </p:blipFill>
        <p:spPr>
          <a:xfrm>
            <a:off x="2230543" y="1631768"/>
            <a:ext cx="4870873" cy="2318459"/>
          </a:xfrm>
        </p:spPr>
      </p:pic>
    </p:spTree>
    <p:extLst>
      <p:ext uri="{BB962C8B-B14F-4D97-AF65-F5344CB8AC3E}">
        <p14:creationId xmlns:p14="http://schemas.microsoft.com/office/powerpoint/2010/main" val="12647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5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  <a:effectLst>
            <a:glow>
              <a:schemeClr val="bg1"/>
            </a:glow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fr-CH" dirty="0">
                <a:solidFill>
                  <a:schemeClr val="accent2"/>
                </a:solidFill>
              </a:rPr>
              <a:t>POI IL PERIODO </a:t>
            </a:r>
            <a:r>
              <a:rPr lang="fr-CH" dirty="0" err="1">
                <a:solidFill>
                  <a:schemeClr val="accent2"/>
                </a:solidFill>
              </a:rPr>
              <a:t>cartaceo</a:t>
            </a:r>
            <a:r>
              <a:rPr lang="fr-CH" dirty="0">
                <a:solidFill>
                  <a:schemeClr val="accent2"/>
                </a:solidFill>
              </a:rPr>
              <a:t>-digitale…</a:t>
            </a:r>
            <a:endParaRPr lang="it-IT" dirty="0">
              <a:solidFill>
                <a:schemeClr val="accent2"/>
              </a:solidFill>
            </a:endParaRPr>
          </a:p>
        </p:txBody>
      </p:sp>
      <p:pic>
        <p:nvPicPr>
          <p:cNvPr id="4" name="Segnaposto contenuto 3" descr="MEDIA IN FORMAZIONE mediaskuola-LOGO-web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335" r="-76335"/>
          <a:stretch>
            <a:fillRect/>
          </a:stretch>
        </p:blipFill>
        <p:spPr>
          <a:xfrm>
            <a:off x="822960" y="1128240"/>
            <a:ext cx="7520940" cy="38489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907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5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it-IT" dirty="0">
                <a:solidFill>
                  <a:schemeClr val="accent2"/>
                </a:solidFill>
              </a:rPr>
            </a:br>
            <a:br>
              <a:rPr lang="it-IT" dirty="0">
                <a:solidFill>
                  <a:schemeClr val="accent2"/>
                </a:solidFill>
              </a:rPr>
            </a:br>
            <a:r>
              <a:rPr lang="it-IT" dirty="0">
                <a:solidFill>
                  <a:schemeClr val="accent2"/>
                </a:solidFill>
              </a:rPr>
              <a:t>INFINE IL PRESENTE…. solo DIGITALE!!!</a:t>
            </a:r>
            <a:br>
              <a:rPr lang="it-IT" dirty="0">
                <a:solidFill>
                  <a:schemeClr val="accent2"/>
                </a:solidFill>
              </a:rPr>
            </a:br>
            <a:br>
              <a:rPr lang="it-IT" dirty="0">
                <a:solidFill>
                  <a:schemeClr val="accent2"/>
                </a:solidFill>
              </a:rPr>
            </a:b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37424"/>
            <a:ext cx="9144000" cy="388202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it-CH" sz="10400" dirty="0"/>
              <a:t>   </a:t>
            </a:r>
            <a:r>
              <a:rPr lang="it-CH" sz="8800" dirty="0"/>
              <a:t>Questo corso inizia con la creazione di una redazione giornalistica, definendo i ruoli degli allievi in funzione delle competenze e degli interessi (</a:t>
            </a:r>
            <a:r>
              <a:rPr lang="it-CH" sz="8800" dirty="0">
                <a:solidFill>
                  <a:schemeClr val="accent2"/>
                </a:solidFill>
              </a:rPr>
              <a:t>redattore</a:t>
            </a:r>
            <a:r>
              <a:rPr lang="it-CH" sz="8800" dirty="0"/>
              <a:t>, speaker, </a:t>
            </a:r>
            <a:r>
              <a:rPr lang="it-CH" sz="8800" dirty="0">
                <a:solidFill>
                  <a:schemeClr val="accent2"/>
                </a:solidFill>
              </a:rPr>
              <a:t>giornalista audio e video</a:t>
            </a:r>
            <a:r>
              <a:rPr lang="it-CH" sz="8800" dirty="0"/>
              <a:t>, moderatore, social media manager, </a:t>
            </a:r>
            <a:r>
              <a:rPr lang="it-CH" sz="8800" dirty="0">
                <a:solidFill>
                  <a:schemeClr val="accent2"/>
                </a:solidFill>
              </a:rPr>
              <a:t>editor video</a:t>
            </a:r>
            <a:r>
              <a:rPr lang="it-CH" sz="8800" dirty="0"/>
              <a:t>, ecc.).</a:t>
            </a:r>
          </a:p>
          <a:p>
            <a:pPr marL="0" indent="0"/>
            <a:endParaRPr lang="it-CH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445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COSA FACCIAMO?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5798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</a:pPr>
            <a:r>
              <a:rPr lang="it-CH" sz="2400" dirty="0"/>
              <a:t>Raccontare la vostra realtà giovanile: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</a:pPr>
            <a:endParaRPr lang="it-CH" sz="800" dirty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it-CH" sz="2400" dirty="0">
                <a:solidFill>
                  <a:schemeClr val="accent2"/>
                </a:solidFill>
              </a:rPr>
              <a:t>Testimoniare</a:t>
            </a:r>
            <a:r>
              <a:rPr lang="it-CH" sz="2400" dirty="0"/>
              <a:t> attività scolastiche come uscite, incontri, interviste (ad es. ad allievi che hanno iniziato un apprendistato, una scuola, o a un adulto che propone un’attività particolare, ecc.);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it-CH" sz="2400" dirty="0">
                <a:solidFill>
                  <a:schemeClr val="accent2"/>
                </a:solidFill>
              </a:rPr>
              <a:t>Raccontare</a:t>
            </a:r>
            <a:r>
              <a:rPr lang="it-CH" sz="2400" dirty="0"/>
              <a:t> e approfondire temi che vi riguardano (IA e tecnologie, futuro lavorativo, musica e mode, linguaggi, disagi, ecc.);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it-CH" sz="2400" dirty="0">
                <a:solidFill>
                  <a:schemeClr val="accent2"/>
                </a:solidFill>
              </a:rPr>
              <a:t>Esprimere</a:t>
            </a:r>
            <a:r>
              <a:rPr lang="it-CH" sz="2400" dirty="0"/>
              <a:t> in modo creativo (racconti, poesie, ecc.) il vostro mondo.</a:t>
            </a:r>
            <a:endParaRPr lang="it-CH" sz="2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t-CH" sz="2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t-CH" sz="2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t-CH" sz="2200" dirty="0"/>
          </a:p>
        </p:txBody>
      </p:sp>
    </p:spTree>
    <p:extLst>
      <p:ext uri="{BB962C8B-B14F-4D97-AF65-F5344CB8AC3E}">
        <p14:creationId xmlns:p14="http://schemas.microsoft.com/office/powerpoint/2010/main" val="304974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COME LO FACCIAMO?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938466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it-CH" sz="2200" dirty="0"/>
              <a:t>Grazie a dispositivi come computer, tablet e smartphone connessi al web; le attività sono articolare in tre fasi: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t-CH" sz="2200" dirty="0"/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it-CH" sz="2200" dirty="0">
                <a:solidFill>
                  <a:schemeClr val="accent2"/>
                </a:solidFill>
              </a:rPr>
              <a:t>Produrre</a:t>
            </a:r>
            <a:r>
              <a:rPr lang="it-CH" sz="2200" dirty="0"/>
              <a:t> contenuti scritti, audio e audiovideo;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it-CH" sz="2200" dirty="0">
                <a:solidFill>
                  <a:schemeClr val="accent2"/>
                </a:solidFill>
              </a:rPr>
              <a:t>Caricare </a:t>
            </a:r>
            <a:r>
              <a:rPr lang="it-CH" sz="2200" dirty="0"/>
              <a:t>i contenuti sul blog della redazione;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it-CH" sz="2200" dirty="0">
                <a:solidFill>
                  <a:schemeClr val="accent2"/>
                </a:solidFill>
              </a:rPr>
              <a:t>Promuovere</a:t>
            </a:r>
            <a:r>
              <a:rPr lang="it-CH" sz="2200" dirty="0"/>
              <a:t> i contenuti sui canali ufficiali social con didascalie mirate, a cui seguiranno eventuali moderazioni.</a:t>
            </a:r>
            <a:endParaRPr lang="it-IT" sz="2200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51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COSA IMPARATE A FARE?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950874"/>
          </a:xfrm>
        </p:spPr>
        <p:txBody>
          <a:bodyPr>
            <a:normAutofit/>
          </a:bodyPr>
          <a:lstStyle/>
          <a:p>
            <a:pPr marL="0" indent="0" algn="just"/>
            <a:endParaRPr lang="it-CH" sz="1900" dirty="0"/>
          </a:p>
          <a:p>
            <a:pPr algn="just">
              <a:buFont typeface="Arial" pitchFamily="34" charset="0"/>
              <a:buAutoNum type="arabicPeriod"/>
            </a:pPr>
            <a:r>
              <a:rPr lang="it-CH" sz="1900" dirty="0">
                <a:solidFill>
                  <a:schemeClr val="accent2"/>
                </a:solidFill>
              </a:rPr>
              <a:t>Imparare a scrivere articoli</a:t>
            </a:r>
            <a:r>
              <a:rPr lang="it-CH" sz="1900" dirty="0"/>
              <a:t> informativi, argomentativi, resoconti, interviste, approfondimenti e reportage;</a:t>
            </a:r>
          </a:p>
          <a:p>
            <a:pPr algn="just">
              <a:buFont typeface="Arial" pitchFamily="34" charset="0"/>
              <a:buAutoNum type="arabicPeriod"/>
            </a:pPr>
            <a:r>
              <a:rPr lang="it-CH" sz="1900" dirty="0">
                <a:solidFill>
                  <a:schemeClr val="accent2"/>
                </a:solidFill>
              </a:rPr>
              <a:t>Imparare a realizzare dei contenuti audio e audio video </a:t>
            </a:r>
            <a:r>
              <a:rPr lang="it-CH" sz="1900" dirty="0"/>
              <a:t>come podcast, audiolibri, interviste, presentazioni e trailer grazie all’uso dello smartphone;</a:t>
            </a:r>
          </a:p>
          <a:p>
            <a:pPr algn="just">
              <a:buFont typeface="Arial" pitchFamily="34" charset="0"/>
              <a:buAutoNum type="arabicPeriod"/>
            </a:pPr>
            <a:r>
              <a:rPr lang="it-CH" sz="1900" dirty="0">
                <a:solidFill>
                  <a:schemeClr val="accent2"/>
                </a:solidFill>
              </a:rPr>
              <a:t>Imparare a condividere </a:t>
            </a:r>
            <a:r>
              <a:rPr lang="it-CH" sz="1900" dirty="0"/>
              <a:t>questi contenuti grazie ad un uso educativo del blog e dei social media;</a:t>
            </a:r>
          </a:p>
          <a:p>
            <a:pPr algn="just">
              <a:buFont typeface="Arial" pitchFamily="34" charset="0"/>
              <a:buAutoNum type="arabicPeriod"/>
            </a:pPr>
            <a:r>
              <a:rPr lang="it-CH" sz="1900" dirty="0">
                <a:solidFill>
                  <a:schemeClr val="accent2"/>
                </a:solidFill>
              </a:rPr>
              <a:t>Riflettere </a:t>
            </a:r>
            <a:r>
              <a:rPr lang="it-CH" sz="1900" dirty="0"/>
              <a:t>sulle potenzialità, sui limiti e sui pericoli del mondo digitale;</a:t>
            </a:r>
          </a:p>
          <a:p>
            <a:pPr algn="just">
              <a:buAutoNum type="arabicPeriod"/>
            </a:pPr>
            <a:r>
              <a:rPr lang="it-CH" sz="1900" dirty="0">
                <a:solidFill>
                  <a:schemeClr val="accent2"/>
                </a:solidFill>
              </a:rPr>
              <a:t>Scoprire nuove potenzialità</a:t>
            </a:r>
            <a:r>
              <a:rPr lang="it-CH" sz="1900" dirty="0"/>
              <a:t>, mettendo l’accento anche sull’interdisciplinarietà e sulle competenze trasversali.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03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342</Words>
  <Application>Microsoft Office PowerPoint</Application>
  <PresentationFormat>Presentazione su schermo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Franklin Gothic Medium</vt:lpstr>
      <vt:lpstr>Tunga</vt:lpstr>
      <vt:lpstr>Wingdings</vt:lpstr>
      <vt:lpstr>Angoli</vt:lpstr>
      <vt:lpstr>GIORNALISMO</vt:lpstr>
      <vt:lpstr>OPZIONE IN QUARTA 2024-2025</vt:lpstr>
      <vt:lpstr>TAG</vt:lpstr>
      <vt:lpstr>C’era una volta … IL GIORNALINO DI CARTA!</vt:lpstr>
      <vt:lpstr>POI IL PERIODO cartaceo-digitale…</vt:lpstr>
      <vt:lpstr>  INFINE IL PRESENTE…. solo DIGITALE!!!  </vt:lpstr>
      <vt:lpstr>COSA FACCIAMO?</vt:lpstr>
      <vt:lpstr>COME LO FACCIAMO?</vt:lpstr>
      <vt:lpstr>COSA IMPARATE A FARE?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skuola</dc:title>
  <dc:creator>Massimiliano De Stefanis</dc:creator>
  <cp:lastModifiedBy>Dario Ciannamea</cp:lastModifiedBy>
  <cp:revision>63</cp:revision>
  <dcterms:created xsi:type="dcterms:W3CDTF">2016-09-13T15:13:39Z</dcterms:created>
  <dcterms:modified xsi:type="dcterms:W3CDTF">2024-03-22T06:24:35Z</dcterms:modified>
</cp:coreProperties>
</file>