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74" r:id="rId6"/>
    <p:sldId id="275" r:id="rId7"/>
    <p:sldId id="278" r:id="rId8"/>
    <p:sldId id="273" r:id="rId9"/>
    <p:sldId id="279" r:id="rId10"/>
    <p:sldId id="280" r:id="rId11"/>
    <p:sldId id="283" r:id="rId12"/>
    <p:sldId id="282" r:id="rId13"/>
    <p:sldId id="27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lle Pall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8F"/>
    <a:srgbClr val="FFB953"/>
    <a:srgbClr val="FFFFCC"/>
    <a:srgbClr val="FFFF99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9B797-EC00-5743-AF5B-3E84F4C28C32}" v="41" dt="2024-03-21T13:22:42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681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09305-D77E-47E5-BD5B-38458C17D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0E8776-AF73-48D5-B600-7F50BB3D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CB6BB-CBE4-42B3-802F-F87F50F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83D82-1FFC-4AB1-9D6A-7CD6575A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8B321-2F86-4455-A742-AB19D661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3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6AE88-9B5D-4697-BB39-2C77FC2C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45FE1B-A3AA-41E6-9058-3F668F09D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00EA6A-82F4-40A8-8C8B-9696D2E1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AD823-2B50-4E37-AE61-F128C884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18113-E56D-42C5-8885-9E959743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6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4ED8DA-4D76-4615-A0C6-70E5AB0EF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FA6EB6-CFBF-47F8-B53A-8FBB8598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D84BD-A4B9-47A0-9EAE-34BDDEFF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D0E47-4E7F-4AB9-B9E8-7EF4865C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741B35-B8A7-4105-8214-DEE897C2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590BD-FC97-47C0-8EFA-95E062BE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EB132-3AEA-4F45-B54F-21C56F43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71C055-EA54-4E6E-8E95-D19B35C1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CC267-31EF-4266-A1F2-FC0AB01D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27D9A-8D73-4C97-A4E6-179A7143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AD19D-4F0B-4103-80B4-7D25C8A5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4743B1-1ABB-44D1-9F80-0A9AED8E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064B10-E7C7-4594-A9DC-F0E8B443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43D09-3B9E-4352-A607-D1131AB1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5B4EB6-AC51-4C98-B805-8B3884D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43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8AF29-7B4E-4A73-90BA-6E341AAE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584F3B-38C8-40C1-820E-707FCDDDB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BA60A0-1A21-4D11-9109-3A48D3A8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41AD06-405C-4BFB-A774-8EE5EDE3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B9E51A-BDA3-4C5F-8701-DB4C14B3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54981-F4E4-4235-9584-78C80E3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6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FB7C6-3ABE-48C1-B969-463281AD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F5C96E-AEDC-4350-9644-4CCD572B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AF07CB-0CAC-4371-BFED-8321E309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B1084B-2A80-48CD-B81E-401DEFD90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A2ADE7-8E17-4896-85F9-FE66197D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DF3D3D-357E-431A-A2C6-5AA08847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3F2E39-2584-44A1-A348-011BF227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479D75-ABDA-4A6B-8626-FE9021E6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1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6CE30-1836-4795-BD9E-4A92EBF1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7931E6-7CAA-44D8-B36E-BF45E0DD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D61B60-AA82-4EEA-A2FC-E87FB6A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000F2-3574-47EA-AE86-76EDC916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3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436F37-CD17-4130-88BC-BE1C3954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EDBC08-94A3-4125-B047-4C333D2A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50FCA3-27D7-43C2-9DD5-3C9D4069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1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EF940-9E9C-44CB-ADA0-58E9AFDF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4C30D4-49F8-46F5-A0D7-1893544E3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45914A-6DC6-467D-803E-20AA3456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FFBCD1-8C50-4521-91ED-3D918340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1BF45B-F02A-4DF0-B064-66CF5EB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59FE66-A47F-4447-B01D-EA30FC96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7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521BF-46C1-453F-BB07-4D1D4F98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5A8C2A-A212-4D35-807E-3FC9C3E5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6ED193-A0C2-4792-875C-CD754983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E936C4-FEED-4235-A29C-83D15B0D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9B5A57-69DA-4A97-B8DC-CB5C76AA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D86BEA-FD02-4140-B51A-3B023AD5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2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23D182-970D-41DB-AB1A-40A55037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37F23E-F108-4FF4-867E-C8A5C17D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859242-E3EE-4D84-B19F-30092D2FE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5638-1BDD-4CFC-9F24-47E5B0F64A5D}" type="datetimeFigureOut">
              <a:rPr lang="it-IT" smtClean="0"/>
              <a:pPr/>
              <a:t>21/03/2024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CAD4D-0778-414B-AD37-05B74801A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3FDF1-C258-42AA-90DD-3B36D9C9A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3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963489"/>
            <a:ext cx="9144000" cy="782148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38943" y="1124745"/>
            <a:ext cx="3173510" cy="2000062"/>
          </a:xfrm>
        </p:spPr>
        <p:txBody>
          <a:bodyPr>
            <a:normAutofit fontScale="90000"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L’ OPZIONE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rgbClr val="FF0000"/>
                </a:solidFill>
              </a:rPr>
              <a:t>FRANCESE</a:t>
            </a:r>
          </a:p>
        </p:txBody>
      </p:sp>
      <p:pic>
        <p:nvPicPr>
          <p:cNvPr id="6" name="Immagine 5" descr="eiffel-tow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43" y="3733194"/>
            <a:ext cx="3066114" cy="31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ch.elys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r="11490"/>
          <a:stretch>
            <a:fillRect/>
          </a:stretch>
        </p:blipFill>
        <p:spPr>
          <a:xfrm>
            <a:off x="-15349" y="0"/>
            <a:ext cx="9238095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5639" y="134462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C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4189C3B-EFC4-294A-B380-C67741069798}"/>
              </a:ext>
            </a:extLst>
          </p:cNvPr>
          <p:cNvSpPr/>
          <p:nvPr/>
        </p:nvSpPr>
        <p:spPr>
          <a:xfrm rot="21195895">
            <a:off x="273575" y="318279"/>
            <a:ext cx="4852435" cy="18896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 REVOIR !</a:t>
            </a:r>
          </a:p>
          <a:p>
            <a:pPr algn="ctr"/>
            <a:endParaRPr lang="it-CH" dirty="0"/>
          </a:p>
        </p:txBody>
      </p:sp>
      <p:pic>
        <p:nvPicPr>
          <p:cNvPr id="2050" name="Picture 2" descr="GIF goodbye au revoir adeus - animated GIF on GIFER - by Lardred">
            <a:extLst>
              <a:ext uri="{FF2B5EF4-FFF2-40B4-BE49-F238E27FC236}">
                <a16:creationId xmlns:a16="http://schemas.microsoft.com/office/drawing/2014/main" id="{2F464251-E00E-374C-98F9-10964417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30" t="37001" r="7839"/>
          <a:stretch/>
        </p:blipFill>
        <p:spPr bwMode="auto">
          <a:xfrm rot="513670">
            <a:off x="584691" y="2330660"/>
            <a:ext cx="2048077" cy="14830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5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828" y="1358551"/>
            <a:ext cx="5688632" cy="5181888"/>
          </a:xfrm>
        </p:spPr>
        <p:txBody>
          <a:bodyPr>
            <a:normAutofit/>
          </a:bodyPr>
          <a:lstStyle/>
          <a:p>
            <a:r>
              <a:rPr lang="it-CH" sz="4200" dirty="0"/>
              <a:t> 2 ore settimanali </a:t>
            </a:r>
          </a:p>
          <a:p>
            <a:pPr marL="0" indent="0">
              <a:buNone/>
            </a:pPr>
            <a:r>
              <a:rPr lang="it-CH" sz="4200" dirty="0"/>
              <a:t>-&gt; 1 fuori orario</a:t>
            </a:r>
          </a:p>
          <a:p>
            <a:pPr marL="0" indent="0">
              <a:buNone/>
            </a:pPr>
            <a:r>
              <a:rPr lang="it-CH" sz="4200" dirty="0"/>
              <a:t>-&gt; 1 al posto di nuoto</a:t>
            </a:r>
          </a:p>
          <a:p>
            <a:pPr marL="0" indent="0">
              <a:buNone/>
            </a:pPr>
            <a:endParaRPr lang="it-CH" sz="4200" dirty="0"/>
          </a:p>
          <a:p>
            <a:r>
              <a:rPr lang="it-CH" sz="4200" dirty="0"/>
              <a:t> In quarta media ritorna nella griglia oraria, ora doppia</a:t>
            </a:r>
          </a:p>
          <a:p>
            <a:endParaRPr lang="it-CH" dirty="0"/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90397" y="308214"/>
            <a:ext cx="2605300" cy="623222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QUANDO?</a:t>
            </a:r>
            <a:endParaRPr lang="it-IT" sz="4400" dirty="0"/>
          </a:p>
        </p:txBody>
      </p:sp>
      <p:pic>
        <p:nvPicPr>
          <p:cNvPr id="8194" name="Picture 2" descr="Emploi du temps smiley">
            <a:extLst>
              <a:ext uri="{FF2B5EF4-FFF2-40B4-BE49-F238E27FC236}">
                <a16:creationId xmlns:a16="http://schemas.microsoft.com/office/drawing/2014/main" id="{321237A0-03AC-A94A-9554-EC9996637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945" y="292089"/>
            <a:ext cx="1595332" cy="1121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32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143" y="1340769"/>
            <a:ext cx="6048672" cy="4837535"/>
          </a:xfrm>
        </p:spPr>
        <p:txBody>
          <a:bodyPr>
            <a:normAutofit fontScale="92500" lnSpcReduction="20000"/>
          </a:bodyPr>
          <a:lstStyle/>
          <a:p>
            <a:r>
              <a:rPr lang="it-CH" sz="4000" dirty="0"/>
              <a:t> Approfondimento e rafforzamento delle competenze della lingua</a:t>
            </a:r>
          </a:p>
          <a:p>
            <a:pPr marL="0" indent="0">
              <a:buNone/>
            </a:pPr>
            <a:endParaRPr lang="it-CH" sz="4000" dirty="0"/>
          </a:p>
          <a:p>
            <a:r>
              <a:rPr lang="it-CH" sz="4000" dirty="0"/>
              <a:t> Maggiore attenzione all’aspetto socio-culturale</a:t>
            </a:r>
          </a:p>
          <a:p>
            <a:pPr marL="0" indent="0">
              <a:buNone/>
            </a:pPr>
            <a:endParaRPr lang="it-CH" sz="4000" dirty="0"/>
          </a:p>
          <a:p>
            <a:r>
              <a:rPr lang="it-CH" sz="4000" dirty="0"/>
              <a:t> Progetti, ricerche, presentazioni, canzoni, video…</a:t>
            </a:r>
          </a:p>
          <a:p>
            <a:endParaRPr lang="it-CH" dirty="0"/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COSA?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22369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832" y="1655339"/>
            <a:ext cx="5904656" cy="1269606"/>
          </a:xfrm>
        </p:spPr>
        <p:txBody>
          <a:bodyPr>
            <a:normAutofit/>
          </a:bodyPr>
          <a:lstStyle/>
          <a:p>
            <a:r>
              <a:rPr lang="it-CH" sz="4000" dirty="0"/>
              <a:t>Libro «Adomania 3+, Tessin»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2" y="404664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COME?</a:t>
            </a:r>
            <a:endParaRPr lang="it-IT" sz="4400" dirty="0"/>
          </a:p>
        </p:txBody>
      </p:sp>
      <p:pic>
        <p:nvPicPr>
          <p:cNvPr id="6" name="Immagine 5" descr="eiffel-tower.gif">
            <a:extLst>
              <a:ext uri="{FF2B5EF4-FFF2-40B4-BE49-F238E27FC236}">
                <a16:creationId xmlns:a16="http://schemas.microsoft.com/office/drawing/2014/main" id="{064DBEA2-CA23-914B-B829-097F76887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  <p:pic>
        <p:nvPicPr>
          <p:cNvPr id="1026" name="Picture 2" descr="adomania_tessin">
            <a:extLst>
              <a:ext uri="{FF2B5EF4-FFF2-40B4-BE49-F238E27FC236}">
                <a16:creationId xmlns:a16="http://schemas.microsoft.com/office/drawing/2014/main" id="{15503BD1-A0CE-7DBA-A46C-7D53B2F5B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109">
            <a:off x="5638870" y="2579060"/>
            <a:ext cx="247422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54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CRITERI?</a:t>
            </a:r>
            <a:endParaRPr lang="it-IT" sz="4400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97350A68-520D-9B4E-8D32-4400E4904F79}"/>
              </a:ext>
            </a:extLst>
          </p:cNvPr>
          <p:cNvGrpSpPr/>
          <p:nvPr/>
        </p:nvGrpSpPr>
        <p:grpSpPr>
          <a:xfrm>
            <a:off x="3292662" y="3043247"/>
            <a:ext cx="4693399" cy="1263825"/>
            <a:chOff x="2626635" y="2953056"/>
            <a:chExt cx="5019097" cy="1263825"/>
          </a:xfrm>
        </p:grpSpPr>
        <p:pic>
          <p:nvPicPr>
            <p:cNvPr id="3080" name="Picture 8" descr="Love Iphone Emoji clipart - Emoji, Heart, Sticker, transparent clip art">
              <a:extLst>
                <a:ext uri="{FF2B5EF4-FFF2-40B4-BE49-F238E27FC236}">
                  <a16:creationId xmlns:a16="http://schemas.microsoft.com/office/drawing/2014/main" id="{0B99C5BF-A840-9242-AEDD-027E802C98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778" b="96889" l="4000" r="92889">
                          <a14:foregroundMark x1="50667" y1="8000" x2="69941" y2="10595"/>
                          <a14:foregroundMark x1="75551" y1="14362" x2="87111" y2="35556"/>
                          <a14:foregroundMark x1="87111" y1="35556" x2="84910" y2="80459"/>
                          <a14:foregroundMark x1="73697" y1="88033" x2="64000" y2="94222"/>
                          <a14:foregroundMark x1="42676" y1="93812" x2="40889" y2="93778"/>
                          <a14:foregroundMark x1="64000" y1="94222" x2="60690" y2="94158"/>
                          <a14:foregroundMark x1="40889" y1="93778" x2="20889" y2="83556"/>
                          <a14:foregroundMark x1="20889" y1="83556" x2="11111" y2="64444"/>
                          <a14:foregroundMark x1="11111" y1="64444" x2="8889" y2="42667"/>
                          <a14:foregroundMark x1="8889" y1="42667" x2="14066" y2="24031"/>
                          <a14:foregroundMark x1="23314" y1="13435" x2="26396" y2="11356"/>
                          <a14:foregroundMark x1="36676" y1="6609" x2="47556" y2="11111"/>
                          <a14:foregroundMark x1="88889" y1="38667" x2="88889" y2="64444"/>
                          <a14:foregroundMark x1="91111" y1="44889" x2="91111" y2="56889"/>
                          <a14:foregroundMark x1="92444" y1="42222" x2="92889" y2="60444"/>
                          <a14:foregroundMark x1="4000" y1="41333" x2="4000" y2="63111"/>
                          <a14:foregroundMark x1="4000" y1="63111" x2="4889" y2="64000"/>
                          <a14:foregroundMark x1="35111" y1="93778" x2="43417" y2="94918"/>
                          <a14:foregroundMark x1="60958" y1="94557" x2="64444" y2="92000"/>
                          <a14:backgroundMark x1="62222" y1="96444" x2="45333" y2="97778"/>
                          <a14:backgroundMark x1="84889" y1="80444" x2="76889" y2="90222"/>
                          <a14:backgroundMark x1="70222" y1="10222" x2="77333" y2="12000"/>
                          <a14:backgroundMark x1="12444" y1="18667" x2="14222" y2="18667"/>
                          <a14:backgroundMark x1="28000" y1="8444" x2="36889" y2="6222"/>
                          <a14:backgroundMark x1="11556" y1="22222" x2="24889" y2="9778"/>
                          <a14:backgroundMark x1="3111" y1="68000" x2="1333" y2="41333"/>
                          <a14:backgroundMark x1="3556" y1="67111" x2="1778" y2="40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1907" y="2953056"/>
              <a:ext cx="1263825" cy="12638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1" name="Segnaposto contenuto 2">
              <a:extLst>
                <a:ext uri="{FF2B5EF4-FFF2-40B4-BE49-F238E27FC236}">
                  <a16:creationId xmlns:a16="http://schemas.microsoft.com/office/drawing/2014/main" id="{CD10991D-B16B-814E-B3C6-BBCDDC1B8519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3138821"/>
              <a:ext cx="3755272" cy="10102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2) PIACERE E   </a:t>
              </a:r>
            </a:p>
            <a:p>
              <a:pPr marL="0" indent="0">
                <a:buNone/>
              </a:pPr>
              <a:r>
                <a:rPr lang="it-CH" sz="4000" dirty="0"/>
                <a:t>       MOTIVAZIONE</a:t>
              </a:r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3EC12123-59DF-534B-8C47-80D5890B8774}"/>
              </a:ext>
            </a:extLst>
          </p:cNvPr>
          <p:cNvGrpSpPr/>
          <p:nvPr/>
        </p:nvGrpSpPr>
        <p:grpSpPr>
          <a:xfrm>
            <a:off x="3310377" y="4798608"/>
            <a:ext cx="5066568" cy="1673380"/>
            <a:chOff x="2626635" y="4586207"/>
            <a:chExt cx="5066568" cy="1673380"/>
          </a:xfrm>
        </p:grpSpPr>
        <p:pic>
          <p:nvPicPr>
            <p:cNvPr id="3082" name="Picture 10" descr="Future Clipart - Clipart Suggest">
              <a:extLst>
                <a:ext uri="{FF2B5EF4-FFF2-40B4-BE49-F238E27FC236}">
                  <a16:creationId xmlns:a16="http://schemas.microsoft.com/office/drawing/2014/main" id="{6C1C7A53-9A86-EF49-A628-9E40770D7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478" y="4586207"/>
              <a:ext cx="2091725" cy="167338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5" name="Segnaposto contenuto 2">
              <a:extLst>
                <a:ext uri="{FF2B5EF4-FFF2-40B4-BE49-F238E27FC236}">
                  <a16:creationId xmlns:a16="http://schemas.microsoft.com/office/drawing/2014/main" id="{9C4248D2-3123-274D-80A9-3AA1B46A9997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4708322"/>
              <a:ext cx="3673557" cy="13681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3) FUTURO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ADAA70E-912D-B14B-8D7C-70A5DA35B587}"/>
              </a:ext>
            </a:extLst>
          </p:cNvPr>
          <p:cNvGrpSpPr/>
          <p:nvPr/>
        </p:nvGrpSpPr>
        <p:grpSpPr>
          <a:xfrm>
            <a:off x="3292662" y="1409329"/>
            <a:ext cx="5150963" cy="1501035"/>
            <a:chOff x="2626635" y="1475290"/>
            <a:chExt cx="5150963" cy="1501035"/>
          </a:xfrm>
        </p:grpSpPr>
        <p:pic>
          <p:nvPicPr>
            <p:cNvPr id="3088" name="Picture 16" descr="school subjects clip art | School subjects, Cute cartoon pictures, Drawing  for kids">
              <a:extLst>
                <a:ext uri="{FF2B5EF4-FFF2-40B4-BE49-F238E27FC236}">
                  <a16:creationId xmlns:a16="http://schemas.microsoft.com/office/drawing/2014/main" id="{95D44AEF-7D65-8D4E-B4FB-448E7B3A42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29"/>
            <a:stretch/>
          </p:blipFill>
          <p:spPr bwMode="auto">
            <a:xfrm>
              <a:off x="6293882" y="1475290"/>
              <a:ext cx="1483716" cy="13449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Segnaposto contenuto 2">
              <a:extLst>
                <a:ext uri="{FF2B5EF4-FFF2-40B4-BE49-F238E27FC236}">
                  <a16:creationId xmlns:a16="http://schemas.microsoft.com/office/drawing/2014/main" id="{4D70FEE9-08EC-FB41-A1F5-D3F5691ADB6F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1608173"/>
              <a:ext cx="3673557" cy="13681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1) SITUAZIONE    </a:t>
              </a:r>
            </a:p>
            <a:p>
              <a:pPr marL="0" indent="0">
                <a:buNone/>
              </a:pPr>
              <a:r>
                <a:rPr lang="it-CH" sz="4000" dirty="0"/>
                <a:t>       SCOLASTICA</a:t>
              </a:r>
            </a:p>
          </p:txBody>
        </p:sp>
      </p:grpSp>
      <p:pic>
        <p:nvPicPr>
          <p:cNvPr id="25" name="Immagine 24" descr="eiffel-tower.gif">
            <a:extLst>
              <a:ext uri="{FF2B5EF4-FFF2-40B4-BE49-F238E27FC236}">
                <a16:creationId xmlns:a16="http://schemas.microsoft.com/office/drawing/2014/main" id="{6ED042FA-CC50-DF44-B921-57AD99BAB9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412776"/>
            <a:ext cx="6696744" cy="5328592"/>
          </a:xfrm>
        </p:spPr>
        <p:txBody>
          <a:bodyPr>
            <a:normAutofit/>
          </a:bodyPr>
          <a:lstStyle/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Nota finale di francese in 2 media (richiesto il 4, consigliato il 4.5)</a:t>
            </a:r>
          </a:p>
          <a:p>
            <a:pPr marL="0" indent="0">
              <a:buNone/>
            </a:pP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Imparare tre lingue contemporaneamente (inglese in terza)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richiede una buona facilità nello studio linguistico e un metodo di studio già consolidato!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alcuni allievi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 compito troppo impegnativo e difficile.</a:t>
            </a: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È un’opzione in cui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deve studiare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(verbi, grammatica, vocaboli</a:t>
            </a:r>
            <a:r>
              <a:rPr lang="is-IS" sz="2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). -&gt; COMPITI E TESTS IN PIÙ.</a:t>
            </a:r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 rot="21367706">
            <a:off x="332521" y="2117369"/>
            <a:ext cx="1813094" cy="433716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06258"/>
            <a:ext cx="7056784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1) SITUAZIONE SCOLASTICA</a:t>
            </a:r>
            <a:endParaRPr lang="it-IT" sz="4400" dirty="0"/>
          </a:p>
        </p:txBody>
      </p:sp>
      <p:pic>
        <p:nvPicPr>
          <p:cNvPr id="7" name="Picture 16" descr="school subjects clip art | School subjects, Cute cartoon pictures, Drawing  for kids">
            <a:extLst>
              <a:ext uri="{FF2B5EF4-FFF2-40B4-BE49-F238E27FC236}">
                <a16:creationId xmlns:a16="http://schemas.microsoft.com/office/drawing/2014/main" id="{37B732FF-7558-A245-9321-55E13E29AB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7"/>
          <a:stretch/>
        </p:blipFill>
        <p:spPr bwMode="auto">
          <a:xfrm>
            <a:off x="7879426" y="236114"/>
            <a:ext cx="1085062" cy="9756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98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633" y="1844823"/>
            <a:ext cx="6055905" cy="4762169"/>
          </a:xfrm>
        </p:spPr>
        <p:txBody>
          <a:bodyPr>
            <a:noAutofit/>
          </a:bodyPr>
          <a:lstStyle/>
          <a:p>
            <a:r>
              <a:rPr lang="it-CH" sz="3800" dirty="0"/>
              <a:t> Piacere, curiosità e motivazione</a:t>
            </a:r>
          </a:p>
          <a:p>
            <a:pPr marL="0" indent="0">
              <a:buNone/>
            </a:pPr>
            <a:endParaRPr lang="it-CH" sz="3800" dirty="0"/>
          </a:p>
          <a:p>
            <a:r>
              <a:rPr lang="it-CH" sz="3800" dirty="0"/>
              <a:t> INOLTRE: Lingua nazionale,</a:t>
            </a:r>
          </a:p>
          <a:p>
            <a:pPr marL="0" indent="0">
              <a:buNone/>
            </a:pPr>
            <a:r>
              <a:rPr lang="it-CH" sz="3800" dirty="0"/>
              <a:t>   affine all’italiano, </a:t>
            </a:r>
          </a:p>
          <a:p>
            <a:pPr marL="0" indent="0">
              <a:buNone/>
            </a:pPr>
            <a:r>
              <a:rPr lang="it-CH" sz="3800" dirty="0"/>
              <a:t>   una delle </a:t>
            </a:r>
            <a:r>
              <a:rPr lang="it-CH" sz="3800" dirty="0">
                <a:solidFill>
                  <a:srgbClr val="FF0000"/>
                </a:solidFill>
              </a:rPr>
              <a:t>10 lingue </a:t>
            </a:r>
            <a:r>
              <a:rPr lang="it-CH" sz="3800" dirty="0"/>
              <a:t>più    </a:t>
            </a:r>
          </a:p>
          <a:p>
            <a:pPr marL="0" indent="0">
              <a:buNone/>
            </a:pPr>
            <a:r>
              <a:rPr lang="it-CH" sz="3800" dirty="0"/>
              <a:t>   parlate al mondo.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251007"/>
            <a:ext cx="7056784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2) PIACERE</a:t>
            </a:r>
            <a:endParaRPr lang="it-IT" sz="4400" dirty="0"/>
          </a:p>
        </p:txBody>
      </p:sp>
      <p:pic>
        <p:nvPicPr>
          <p:cNvPr id="6" name="Picture 8" descr="Love Iphone Emoji clipart - Emoji, Heart, Sticker, transparent clip art">
            <a:extLst>
              <a:ext uri="{FF2B5EF4-FFF2-40B4-BE49-F238E27FC236}">
                <a16:creationId xmlns:a16="http://schemas.microsoft.com/office/drawing/2014/main" id="{97EF7C9A-57B9-0E4E-B624-DB909EFD2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6889" l="4000" r="92889">
                        <a14:foregroundMark x1="50667" y1="8000" x2="69941" y2="10595"/>
                        <a14:foregroundMark x1="75551" y1="14362" x2="87111" y2="35556"/>
                        <a14:foregroundMark x1="87111" y1="35556" x2="84910" y2="80459"/>
                        <a14:foregroundMark x1="73697" y1="88033" x2="64000" y2="94222"/>
                        <a14:foregroundMark x1="42676" y1="93812" x2="40889" y2="93778"/>
                        <a14:foregroundMark x1="64000" y1="94222" x2="60690" y2="94158"/>
                        <a14:foregroundMark x1="40889" y1="93778" x2="20889" y2="83556"/>
                        <a14:foregroundMark x1="20889" y1="83556" x2="11111" y2="64444"/>
                        <a14:foregroundMark x1="11111" y1="64444" x2="8889" y2="42667"/>
                        <a14:foregroundMark x1="8889" y1="42667" x2="14066" y2="24031"/>
                        <a14:foregroundMark x1="23314" y1="13435" x2="26396" y2="11356"/>
                        <a14:foregroundMark x1="36676" y1="6609" x2="47556" y2="11111"/>
                        <a14:foregroundMark x1="88889" y1="38667" x2="88889" y2="64444"/>
                        <a14:foregroundMark x1="91111" y1="44889" x2="91111" y2="56889"/>
                        <a14:foregroundMark x1="92444" y1="42222" x2="92889" y2="60444"/>
                        <a14:foregroundMark x1="4000" y1="41333" x2="4000" y2="63111"/>
                        <a14:foregroundMark x1="4000" y1="63111" x2="4889" y2="64000"/>
                        <a14:foregroundMark x1="35111" y1="93778" x2="43417" y2="94918"/>
                        <a14:foregroundMark x1="60958" y1="94557" x2="64444" y2="92000"/>
                        <a14:backgroundMark x1="62222" y1="96444" x2="45333" y2="97778"/>
                        <a14:backgroundMark x1="84889" y1="80444" x2="76889" y2="90222"/>
                        <a14:backgroundMark x1="70222" y1="10222" x2="77333" y2="12000"/>
                        <a14:backgroundMark x1="12444" y1="18667" x2="14222" y2="18667"/>
                        <a14:backgroundMark x1="28000" y1="8444" x2="36889" y2="6222"/>
                        <a14:backgroundMark x1="11556" y1="22222" x2="24889" y2="9778"/>
                        <a14:backgroundMark x1="3111" y1="68000" x2="1333" y2="41333"/>
                        <a14:backgroundMark x1="3556" y1="67111" x2="1778" y2="4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647" y="290398"/>
            <a:ext cx="1263825" cy="1263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magine 6" descr="eiffel-tower.gif">
            <a:extLst>
              <a:ext uri="{FF2B5EF4-FFF2-40B4-BE49-F238E27FC236}">
                <a16:creationId xmlns:a16="http://schemas.microsoft.com/office/drawing/2014/main" id="{0BA696A4-C841-7740-89C6-F5AB62B63C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6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2">
            <a:extLst>
              <a:ext uri="{FF2B5EF4-FFF2-40B4-BE49-F238E27FC236}">
                <a16:creationId xmlns:a16="http://schemas.microsoft.com/office/drawing/2014/main" id="{C0E48230-6EB5-8746-9D77-F7F1293F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494" y="6002873"/>
            <a:ext cx="3514725" cy="4286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it-CH" sz="2000" dirty="0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Fine 4 media: e </a:t>
            </a:r>
            <a:r>
              <a:rPr lang="fr-FR" altLang="it-CH" sz="2000" dirty="0" err="1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poi</a:t>
            </a:r>
            <a:r>
              <a:rPr lang="fr-FR" altLang="it-CH" sz="2000" dirty="0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fr-FR" altLang="it-CH" sz="2000" dirty="0">
              <a:latin typeface="Arial" panose="020B0604020202020204" pitchFamily="34" charset="0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7F8962D1-306C-BB49-9929-94969E4347B9}"/>
              </a:ext>
            </a:extLst>
          </p:cNvPr>
          <p:cNvGrpSpPr/>
          <p:nvPr/>
        </p:nvGrpSpPr>
        <p:grpSpPr>
          <a:xfrm>
            <a:off x="3051942" y="2159472"/>
            <a:ext cx="2226380" cy="3543348"/>
            <a:chOff x="3139379" y="2505846"/>
            <a:chExt cx="2968506" cy="4724464"/>
          </a:xfrm>
        </p:grpSpPr>
        <p:sp>
          <p:nvSpPr>
            <p:cNvPr id="5" name="Casella di testo 7">
              <a:extLst>
                <a:ext uri="{FF2B5EF4-FFF2-40B4-BE49-F238E27FC236}">
                  <a16:creationId xmlns:a16="http://schemas.microsoft.com/office/drawing/2014/main" id="{D3F60B81-BFF2-1C40-9084-6BC58F80C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9379" y="2505846"/>
              <a:ext cx="2968506" cy="398416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Scuola cantonale di commercio : 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-Obbligatorio i primi due anni e si può ricominciare (francese 1).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Se lo si </a:t>
              </a:r>
              <a:r>
                <a:rPr lang="it-CH" altLang="it-CH" sz="1400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è</a:t>
              </a: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fatto alle medie si deve fare il corso avanzato (francese 2).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Se lo si </a:t>
              </a:r>
              <a:r>
                <a:rPr lang="it-CH" altLang="it-CH" sz="1400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è</a:t>
              </a: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fatto alle medie si può fare la </a:t>
              </a: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maturit</a:t>
              </a:r>
              <a:r>
                <a:rPr lang="it-CH" altLang="it-CH" sz="1400" b="1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à</a:t>
              </a: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bilingue (I/F).</a:t>
              </a:r>
              <a:endParaRPr lang="it-CH" altLang="it-CH" sz="1400" b="1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350" dirty="0">
                <a:latin typeface="Arial" panose="020B0604020202020204" pitchFamily="34" charset="0"/>
              </a:endParaRPr>
            </a:p>
          </p:txBody>
        </p: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051CF4C2-277A-004E-A3A4-B1A552AC4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2372" y="6620494"/>
              <a:ext cx="0" cy="609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9">
            <a:extLst>
              <a:ext uri="{FF2B5EF4-FFF2-40B4-BE49-F238E27FC236}">
                <a16:creationId xmlns:a16="http://schemas.microsoft.com/office/drawing/2014/main" id="{2BAD0477-E555-E146-8B3E-3C03A9BF4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58" y="89456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it-CH" sz="1350">
              <a:latin typeface="Arial" panose="020B0604020202020204" pitchFamily="34" charset="0"/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9CE4F4D7-41A7-0346-8857-89EC81B42E21}"/>
              </a:ext>
            </a:extLst>
          </p:cNvPr>
          <p:cNvGrpSpPr/>
          <p:nvPr/>
        </p:nvGrpSpPr>
        <p:grpSpPr>
          <a:xfrm>
            <a:off x="532358" y="2310630"/>
            <a:ext cx="1854607" cy="3199961"/>
            <a:chOff x="202940" y="1511684"/>
            <a:chExt cx="2003944" cy="4266614"/>
          </a:xfrm>
        </p:grpSpPr>
        <p:sp>
          <p:nvSpPr>
            <p:cNvPr id="7" name="Casella di testo 5">
              <a:extLst>
                <a:ext uri="{FF2B5EF4-FFF2-40B4-BE49-F238E27FC236}">
                  <a16:creationId xmlns:a16="http://schemas.microsoft.com/office/drawing/2014/main" id="{81B535E5-B509-3A45-898C-4D23195A4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40" y="1511684"/>
              <a:ext cx="2003944" cy="363087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Scuole professionali</a:t>
              </a:r>
              <a:r>
                <a:rPr lang="it-CH" altLang="it-CH" sz="1600" b="1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 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:</a:t>
              </a: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6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In certe scuole il francese è offerto come materia opzionale.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CH" sz="1600" dirty="0">
                  <a:latin typeface="Arial" panose="020B0604020202020204" pitchFamily="34" charset="0"/>
                  <a:cs typeface="Arial" panose="020B0604020202020204" pitchFamily="34" charset="0"/>
                </a:rPr>
                <a:t>In altre non è previsto. 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7EC447D6-D0EC-A54E-9452-CB1B9D308B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3688" y="5328466"/>
              <a:ext cx="195920" cy="449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asella di testo 6">
            <a:extLst>
              <a:ext uri="{FF2B5EF4-FFF2-40B4-BE49-F238E27FC236}">
                <a16:creationId xmlns:a16="http://schemas.microsoft.com/office/drawing/2014/main" id="{558E47E0-50BB-9946-AD71-AA011A058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9190"/>
            <a:ext cx="7003360" cy="950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CH" altLang="it-CH" sz="14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DFA (Locarno): </a:t>
            </a:r>
            <a:endParaRPr lang="it-CH" altLang="it-CH" sz="1400" dirty="0"/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DOPO IL LICEO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richiesto per chi vuole diventare maestro/a di scuola elementare. 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B55E9422-8745-AC4C-B66E-53A4277866AF}"/>
              </a:ext>
            </a:extLst>
          </p:cNvPr>
          <p:cNvGrpSpPr/>
          <p:nvPr/>
        </p:nvGrpSpPr>
        <p:grpSpPr>
          <a:xfrm>
            <a:off x="5804710" y="2225639"/>
            <a:ext cx="2933921" cy="2723157"/>
            <a:chOff x="6653018" y="1824252"/>
            <a:chExt cx="3911895" cy="3630876"/>
          </a:xfrm>
        </p:grpSpPr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21B55D73-10C2-1C4A-BE81-59E2045983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56243" y="4207359"/>
              <a:ext cx="208811" cy="12477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Casella di testo 6">
              <a:extLst>
                <a:ext uri="{FF2B5EF4-FFF2-40B4-BE49-F238E27FC236}">
                  <a16:creationId xmlns:a16="http://schemas.microsoft.com/office/drawing/2014/main" id="{5847090F-E9A4-5E45-B942-30F79B053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018" y="1824252"/>
              <a:ext cx="3911895" cy="204706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Liceo : </a:t>
              </a:r>
              <a:endParaRPr lang="it-CH" altLang="it-CH" sz="16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Non è obbligatorio e si può ricominciare ma non sempre parte francese 1   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  -&gt; Per chi non fa francese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      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maturità</a:t>
              </a: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in 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tedesco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35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A8539E00-0279-6841-9F5D-B1FB90D06312}"/>
              </a:ext>
            </a:extLst>
          </p:cNvPr>
          <p:cNvGrpSpPr/>
          <p:nvPr/>
        </p:nvGrpSpPr>
        <p:grpSpPr>
          <a:xfrm>
            <a:off x="6172147" y="4166013"/>
            <a:ext cx="2648325" cy="1783267"/>
            <a:chOff x="6775278" y="4467430"/>
            <a:chExt cx="3531100" cy="2377689"/>
          </a:xfrm>
        </p:grpSpPr>
        <p:sp>
          <p:nvSpPr>
            <p:cNvPr id="6" name="Casella di testo 3">
              <a:extLst>
                <a:ext uri="{FF2B5EF4-FFF2-40B4-BE49-F238E27FC236}">
                  <a16:creationId xmlns:a16="http://schemas.microsoft.com/office/drawing/2014/main" id="{9E2EE158-0CFA-8D4F-9009-AE86ABAD6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035" y="4467430"/>
              <a:ext cx="2731343" cy="237768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Apprendistato in azienda</a:t>
              </a:r>
              <a:r>
                <a:rPr lang="it-CH" altLang="it-CH" sz="1600" b="1" dirty="0"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:</a:t>
              </a:r>
              <a:endParaRPr lang="it-CH" altLang="it-CH" sz="1600" dirty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</a:t>
              </a:r>
              <a:endParaRPr lang="it-CH" altLang="it-CH" sz="1600" dirty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Francese utile per professioni per cui sono importanti le lingue</a:t>
              </a:r>
              <a:endParaRPr lang="it-CH" altLang="it-CH" sz="1600" dirty="0">
                <a:latin typeface="Arial" panose="020B0604020202020204" pitchFamily="34" charset="0"/>
              </a:endParaRPr>
            </a:p>
          </p:txBody>
        </p:sp>
        <p:cxnSp>
          <p:nvCxnSpPr>
            <p:cNvPr id="26" name="Connettore 2 25">
              <a:extLst>
                <a:ext uri="{FF2B5EF4-FFF2-40B4-BE49-F238E27FC236}">
                  <a16:creationId xmlns:a16="http://schemas.microsoft.com/office/drawing/2014/main" id="{AC18F11C-71C1-FA4F-84D9-8D68D84841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5278" y="5852356"/>
              <a:ext cx="464588" cy="4078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itolo 1">
            <a:extLst>
              <a:ext uri="{FF2B5EF4-FFF2-40B4-BE49-F238E27FC236}">
                <a16:creationId xmlns:a16="http://schemas.microsoft.com/office/drawing/2014/main" id="{2DA85279-3939-C944-8558-734D24BF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460" y="224225"/>
            <a:ext cx="5292588" cy="731732"/>
          </a:xfrm>
        </p:spPr>
        <p:txBody>
          <a:bodyPr>
            <a:normAutofit/>
          </a:bodyPr>
          <a:lstStyle/>
          <a:p>
            <a:pPr algn="ctr"/>
            <a:r>
              <a:rPr lang="it-IT" u="sng" dirty="0">
                <a:latin typeface="Cambria" panose="02040503050406030204" pitchFamily="18" charset="0"/>
                <a:ea typeface="Cambria" panose="02040503050406030204" pitchFamily="18" charset="0"/>
              </a:rPr>
              <a:t>3) FUTURO</a:t>
            </a:r>
            <a:endParaRPr lang="it-IT" dirty="0"/>
          </a:p>
        </p:txBody>
      </p:sp>
      <p:pic>
        <p:nvPicPr>
          <p:cNvPr id="41" name="Picture 10" descr="Future Clipart - Clipart Suggest">
            <a:extLst>
              <a:ext uri="{FF2B5EF4-FFF2-40B4-BE49-F238E27FC236}">
                <a16:creationId xmlns:a16="http://schemas.microsoft.com/office/drawing/2014/main" id="{41485585-15E5-B74D-B88F-C82239C3E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078" y="214986"/>
            <a:ext cx="1195719" cy="956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981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16" y="2780928"/>
            <a:ext cx="6227643" cy="2520281"/>
          </a:xfrm>
        </p:spPr>
        <p:txBody>
          <a:bodyPr>
            <a:noAutofit/>
          </a:bodyPr>
          <a:lstStyle/>
          <a:p>
            <a:r>
              <a:rPr lang="it-CH" sz="4200" dirty="0"/>
              <a:t> Chiedere consiglio alla propria docente di francese</a:t>
            </a:r>
          </a:p>
          <a:p>
            <a:endParaRPr lang="it-CH" sz="4200" dirty="0"/>
          </a:p>
          <a:p>
            <a:r>
              <a:rPr lang="it-CH" sz="4200" dirty="0"/>
              <a:t> Orientatrice (barbara.nezosi@ti.ch)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581148"/>
            <a:ext cx="7056784" cy="1479700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DOMANDE/</a:t>
            </a:r>
            <a:b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CONSIGLI?</a:t>
            </a:r>
            <a:endParaRPr lang="it-IT" sz="4400" dirty="0"/>
          </a:p>
        </p:txBody>
      </p:sp>
      <p:pic>
        <p:nvPicPr>
          <p:cNvPr id="7" name="Immagine 6" descr="eiffel-tower.gif">
            <a:extLst>
              <a:ext uri="{FF2B5EF4-FFF2-40B4-BE49-F238E27FC236}">
                <a16:creationId xmlns:a16="http://schemas.microsoft.com/office/drawing/2014/main" id="{0BA696A4-C841-7740-89C6-F5AB62B63C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  <p:pic>
        <p:nvPicPr>
          <p:cNvPr id="7170" name="Picture 2" descr="Question mark question clipart 2 - Cliparting.com">
            <a:extLst>
              <a:ext uri="{FF2B5EF4-FFF2-40B4-BE49-F238E27FC236}">
                <a16:creationId xmlns:a16="http://schemas.microsoft.com/office/drawing/2014/main" id="{FFC270B1-57EA-DB42-821E-E253A7E21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85" y="469528"/>
            <a:ext cx="18415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id="{F22DC879-D8F5-494C-A79B-A8EBD0497D71}"/>
              </a:ext>
            </a:extLst>
          </p:cNvPr>
          <p:cNvGrpSpPr/>
          <p:nvPr/>
        </p:nvGrpSpPr>
        <p:grpSpPr>
          <a:xfrm>
            <a:off x="395536" y="-134388"/>
            <a:ext cx="6704592" cy="5637879"/>
            <a:chOff x="395536" y="-134388"/>
            <a:chExt cx="6704592" cy="5637879"/>
          </a:xfrm>
        </p:grpSpPr>
        <p:sp>
          <p:nvSpPr>
            <p:cNvPr id="2" name="Rettangolo con angoli arrotondati 1">
              <a:extLst>
                <a:ext uri="{FF2B5EF4-FFF2-40B4-BE49-F238E27FC236}">
                  <a16:creationId xmlns:a16="http://schemas.microsoft.com/office/drawing/2014/main" id="{F4FA7F37-5974-5A43-8A70-F69D2E154913}"/>
                </a:ext>
              </a:extLst>
            </p:cNvPr>
            <p:cNvSpPr/>
            <p:nvPr/>
          </p:nvSpPr>
          <p:spPr>
            <a:xfrm rot="21325097">
              <a:off x="411040" y="1319950"/>
              <a:ext cx="6689088" cy="418354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CH" sz="4800" dirty="0">
                  <a:latin typeface="Arial" panose="020B0604020202020204" pitchFamily="34" charset="0"/>
                  <a:cs typeface="Arial" panose="020B0604020202020204" pitchFamily="34" charset="0"/>
                </a:rPr>
                <a:t>Scelta da ponderare </a:t>
              </a:r>
              <a:r>
                <a:rPr lang="it-CH" sz="4800" u="sng" dirty="0">
                  <a:latin typeface="Arial" panose="020B0604020202020204" pitchFamily="34" charset="0"/>
                  <a:cs typeface="Arial" panose="020B0604020202020204" pitchFamily="34" charset="0"/>
                </a:rPr>
                <a:t>con cura</a:t>
              </a:r>
              <a:r>
                <a:rPr lang="it-CH" sz="4800" dirty="0">
                  <a:latin typeface="Arial" panose="020B0604020202020204" pitchFamily="34" charset="0"/>
                  <a:cs typeface="Arial" panose="020B0604020202020204" pitchFamily="34" charset="0"/>
                </a:rPr>
                <a:t>, con l’aiuto della famiglia, della docente di francese e del docente di classe.</a:t>
              </a:r>
            </a:p>
          </p:txBody>
        </p:sp>
        <p:pic>
          <p:nvPicPr>
            <p:cNvPr id="1026" name="Picture 2" descr="Pinterest">
              <a:extLst>
                <a:ext uri="{FF2B5EF4-FFF2-40B4-BE49-F238E27FC236}">
                  <a16:creationId xmlns:a16="http://schemas.microsoft.com/office/drawing/2014/main" id="{4491954D-F9A1-4E49-83A3-7D2D9B54EC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44219" y1="42969" x2="44219" y2="42969"/>
                          <a14:foregroundMark x1="44219" y1="42969" x2="46875" y2="43438"/>
                          <a14:foregroundMark x1="53281" y1="40625" x2="56719" y2="39688"/>
                          <a14:foregroundMark x1="64375" y1="23594" x2="70938" y2="20938"/>
                          <a14:foregroundMark x1="70697" y1="26355" x2="70625" y2="27969"/>
                          <a14:foregroundMark x1="70938" y1="20938" x2="70866" y2="22554"/>
                          <a14:foregroundMark x1="70625" y1="27969" x2="66875" y2="32656"/>
                          <a14:foregroundMark x1="66094" y1="35938" x2="66094" y2="35938"/>
                          <a14:foregroundMark x1="27584" y1="25575" x2="28594" y2="26719"/>
                          <a14:foregroundMark x1="23906" y1="21406" x2="24513" y2="22094"/>
                          <a14:foregroundMark x1="28594" y1="26719" x2="28594" y2="27031"/>
                          <a14:foregroundMark x1="20215" y1="34219" x2="22031" y2="32344"/>
                          <a14:foregroundMark x1="17188" y1="37344" x2="20215" y2="34219"/>
                          <a14:foregroundMark x1="23286" y1="36398" x2="24063" y2="38906"/>
                          <a14:foregroundMark x1="22031" y1="32344" x2="22375" y2="33454"/>
                          <a14:foregroundMark x1="24063" y1="38906" x2="24063" y2="42188"/>
                          <a14:foregroundMark x1="25000" y1="45781" x2="25000" y2="45781"/>
                          <a14:foregroundMark x1="44531" y1="41719" x2="47500" y2="43125"/>
                          <a14:foregroundMark x1="28594" y1="30000" x2="28594" y2="30000"/>
                          <a14:backgroundMark x1="24375" y1="23438" x2="26563" y2="26250"/>
                          <a14:backgroundMark x1="21719" y1="35156" x2="22188" y2="36719"/>
                          <a14:backgroundMark x1="21563" y1="34844" x2="22500" y2="35781"/>
                          <a14:backgroundMark x1="21719" y1="34219" x2="21719" y2="34219"/>
                          <a14:backgroundMark x1="70156" y1="23906" x2="70938" y2="25469"/>
                          <a14:backgroundMark x1="23750" y1="24375" x2="25625" y2="22813"/>
                          <a14:backgroundMark x1="27656" y1="32031" x2="27187" y2="31094"/>
                          <a14:backgroundMark x1="69063" y1="23750" x2="70938" y2="25156"/>
                          <a14:backgroundMark x1="69375" y1="26406" x2="70156" y2="26250"/>
                          <a14:backgroundMark x1="69531" y1="23750" x2="71094" y2="25000"/>
                          <a14:backgroundMark x1="69063" y1="26250" x2="70938" y2="25938"/>
                          <a14:backgroundMark x1="21719" y1="34063" x2="22969" y2="35000"/>
                          <a14:backgroundMark x1="23750" y1="23594" x2="25625" y2="22813"/>
                          <a14:backgroundMark x1="27969" y1="32500" x2="27656" y2="30312"/>
                          <a14:backgroundMark x1="27295" y1="30000" x2="27031" y2="29688"/>
                          <a14:backgroundMark x1="28750" y1="31719" x2="27295" y2="30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90" t="15350" r="21651" b="22700"/>
            <a:stretch/>
          </p:blipFill>
          <p:spPr bwMode="auto">
            <a:xfrm>
              <a:off x="395536" y="-134388"/>
              <a:ext cx="2058894" cy="2016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16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68984F87EC994ABE7B851987432E7B" ma:contentTypeVersion="14" ma:contentTypeDescription="Creare un nuovo documento." ma:contentTypeScope="" ma:versionID="b257fb4bfeb04ce8733d032dddeaf2e1">
  <xsd:schema xmlns:xsd="http://www.w3.org/2001/XMLSchema" xmlns:xs="http://www.w3.org/2001/XMLSchema" xmlns:p="http://schemas.microsoft.com/office/2006/metadata/properties" xmlns:ns3="d8eed4e0-1c4d-4eb7-9d5a-8c6be5a7f7cc" xmlns:ns4="9a5989ba-1f3a-4074-8e62-988f1f5a6d91" targetNamespace="http://schemas.microsoft.com/office/2006/metadata/properties" ma:root="true" ma:fieldsID="3f0c2ac8fbac42e1af74fc39bb162fc1" ns3:_="" ns4:_="">
    <xsd:import namespace="d8eed4e0-1c4d-4eb7-9d5a-8c6be5a7f7cc"/>
    <xsd:import namespace="9a5989ba-1f3a-4074-8e62-988f1f5a6d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ed4e0-1c4d-4eb7-9d5a-8c6be5a7f7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989ba-1f3a-4074-8e62-988f1f5a6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EDABF0-AA40-412D-8596-C0F631D5E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eed4e0-1c4d-4eb7-9d5a-8c6be5a7f7cc"/>
    <ds:schemaRef ds:uri="9a5989ba-1f3a-4074-8e62-988f1f5a6d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E486B3-6AE7-40EE-A1D1-A14BF0DF93B3}">
  <ds:schemaRefs>
    <ds:schemaRef ds:uri="http://schemas.microsoft.com/office/2006/metadata/properties"/>
    <ds:schemaRef ds:uri="9a5989ba-1f3a-4074-8e62-988f1f5a6d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d8eed4e0-1c4d-4eb7-9d5a-8c6be5a7f7c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679935C-5101-4906-B587-351A4B2F6F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398</Words>
  <Application>Microsoft Office PowerPoint</Application>
  <PresentationFormat>Presentazione su schermo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MS Mincho</vt:lpstr>
      <vt:lpstr>Arial</vt:lpstr>
      <vt:lpstr>Arial Black</vt:lpstr>
      <vt:lpstr>Calibri</vt:lpstr>
      <vt:lpstr>Calibri Light</vt:lpstr>
      <vt:lpstr>Cambria</vt:lpstr>
      <vt:lpstr>Times New Roman</vt:lpstr>
      <vt:lpstr>Thème Office</vt:lpstr>
      <vt:lpstr>L’ OPZIONE  DI  FRANCESE</vt:lpstr>
      <vt:lpstr>QUANDO?</vt:lpstr>
      <vt:lpstr>COSA?</vt:lpstr>
      <vt:lpstr>COME?</vt:lpstr>
      <vt:lpstr>CRITERI?</vt:lpstr>
      <vt:lpstr>1) SITUAZIONE SCOLASTICA</vt:lpstr>
      <vt:lpstr>2) PIACERE</vt:lpstr>
      <vt:lpstr>3) FUTURO</vt:lpstr>
      <vt:lpstr>DOMANDE/ CONSIGLI?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</dc:title>
  <dc:creator>Clotilde Pirolli</dc:creator>
  <cp:lastModifiedBy>Dario Ciannamea</cp:lastModifiedBy>
  <cp:revision>26</cp:revision>
  <dcterms:created xsi:type="dcterms:W3CDTF">2010-12-05T01:08:55Z</dcterms:created>
  <dcterms:modified xsi:type="dcterms:W3CDTF">2024-03-21T15:43:42Z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0x0101001D68984F87EC994ABE7B851987432E7B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2010-12-11T00:24:39Z</vt:filetime>
  </property>
  <property fmtid="{D5CDD505-2E9C-101B-9397-08002B2CF9AE}" pid="9" name="PolicheckTimestamp">
    <vt:filetime>2011-04-28T16:10:23Z</vt:filetime>
  </property>
</Properties>
</file>