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64" r:id="rId2"/>
    <p:sldId id="258" r:id="rId3"/>
    <p:sldId id="263" r:id="rId4"/>
    <p:sldId id="262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7FEC"/>
    <a:srgbClr val="257BE3"/>
    <a:srgbClr val="485C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904C-87FA-4BCC-8BA3-B5164A9BA4C1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EDBB8-7D58-42ED-8955-774B6151FFD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6869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904C-87FA-4BCC-8BA3-B5164A9BA4C1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EDBB8-7D58-42ED-8955-774B6151FFD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1673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904C-87FA-4BCC-8BA3-B5164A9BA4C1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EDBB8-7D58-42ED-8955-774B6151FFD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7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904C-87FA-4BCC-8BA3-B5164A9BA4C1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EDBB8-7D58-42ED-8955-774B6151FFD8}" type="slidenum">
              <a:rPr lang="it-IT" smtClean="0"/>
              <a:t>‹#›</a:t>
            </a:fld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9398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904C-87FA-4BCC-8BA3-B5164A9BA4C1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EDBB8-7D58-42ED-8955-774B6151FFD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0094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904C-87FA-4BCC-8BA3-B5164A9BA4C1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EDBB8-7D58-42ED-8955-774B6151FFD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1806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904C-87FA-4BCC-8BA3-B5164A9BA4C1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EDBB8-7D58-42ED-8955-774B6151FFD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4639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904C-87FA-4BCC-8BA3-B5164A9BA4C1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EDBB8-7D58-42ED-8955-774B6151FFD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269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904C-87FA-4BCC-8BA3-B5164A9BA4C1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EDBB8-7D58-42ED-8955-774B6151FFD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0983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904C-87FA-4BCC-8BA3-B5164A9BA4C1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EDBB8-7D58-42ED-8955-774B6151FFD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3569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904C-87FA-4BCC-8BA3-B5164A9BA4C1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EDBB8-7D58-42ED-8955-774B6151FFD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8802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904C-87FA-4BCC-8BA3-B5164A9BA4C1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EDBB8-7D58-42ED-8955-774B6151FFD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244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904C-87FA-4BCC-8BA3-B5164A9BA4C1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EDBB8-7D58-42ED-8955-774B6151FFD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1885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904C-87FA-4BCC-8BA3-B5164A9BA4C1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EDBB8-7D58-42ED-8955-774B6151FFD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7491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904C-87FA-4BCC-8BA3-B5164A9BA4C1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EDBB8-7D58-42ED-8955-774B6151FFD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6622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904C-87FA-4BCC-8BA3-B5164A9BA4C1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EDBB8-7D58-42ED-8955-774B6151FFD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0935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904C-87FA-4BCC-8BA3-B5164A9BA4C1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EDBB8-7D58-42ED-8955-774B6151FFD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0026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E8BF904C-87FA-4BCC-8BA3-B5164A9BA4C1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7FBEDBB8-7D58-42ED-8955-774B6151FFD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33560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16F74A-B956-416B-BBC7-BAC9E07FB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CH" sz="4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OPZIONE DI ROBOTICA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4B2BA154-D124-4CE4-9DA6-56852E777E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312" y="2166361"/>
            <a:ext cx="6102016" cy="2716031"/>
          </a:xfrm>
        </p:spPr>
      </p:pic>
    </p:spTree>
    <p:extLst>
      <p:ext uri="{BB962C8B-B14F-4D97-AF65-F5344CB8AC3E}">
        <p14:creationId xmlns:p14="http://schemas.microsoft.com/office/powerpoint/2010/main" val="3527883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206753-0BD7-47BF-92B3-21028BDC6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5146"/>
          </a:xfrm>
        </p:spPr>
        <p:txBody>
          <a:bodyPr>
            <a:normAutofit/>
          </a:bodyPr>
          <a:lstStyle/>
          <a:p>
            <a:r>
              <a:rPr lang="it-CH" sz="4000" b="1" dirty="0">
                <a:solidFill>
                  <a:srgbClr val="FFC000"/>
                </a:solidFill>
                <a:latin typeface="Trebuchet MS" panose="020B0603020202020204" pitchFamily="34" charset="0"/>
              </a:rPr>
              <a:t>Perché scegliere la ROBOTICA?</a:t>
            </a:r>
            <a:endParaRPr lang="it-IT" sz="4000" b="1" dirty="0">
              <a:solidFill>
                <a:srgbClr val="FFC0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D8D76FB-D7A9-4DD6-89F1-E0B63CC359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3332"/>
            <a:ext cx="9344439" cy="4752193"/>
          </a:xfrm>
        </p:spPr>
        <p:txBody>
          <a:bodyPr>
            <a:normAutofit/>
          </a:bodyPr>
          <a:lstStyle/>
          <a:p>
            <a:pPr marL="0" indent="0">
              <a:lnSpc>
                <a:spcPct val="250000"/>
              </a:lnSpc>
              <a:buNone/>
            </a:pPr>
            <a:r>
              <a:rPr lang="it-CH" sz="2400" dirty="0">
                <a:solidFill>
                  <a:schemeClr val="tx1"/>
                </a:solidFill>
                <a:latin typeface="Trebuchet MS" panose="020B0603020202020204" pitchFamily="34" charset="0"/>
              </a:rPr>
              <a:t>Durante l’opzione di robotica avrai modo di:</a:t>
            </a:r>
            <a:endParaRPr lang="it-CH" sz="20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CH" sz="2400" dirty="0">
                <a:latin typeface="Trebuchet MS" panose="020B0603020202020204" pitchFamily="34" charset="0"/>
              </a:rPr>
              <a:t> </a:t>
            </a:r>
            <a:r>
              <a:rPr lang="it-CH" dirty="0">
                <a:solidFill>
                  <a:schemeClr val="tx1"/>
                </a:solidFill>
                <a:latin typeface="Trebuchet MS" panose="020B0603020202020204" pitchFamily="34" charset="0"/>
              </a:rPr>
              <a:t>avvicinarti al mondo della </a:t>
            </a:r>
            <a:r>
              <a:rPr lang="it-CH" b="1" dirty="0">
                <a:solidFill>
                  <a:schemeClr val="accent1"/>
                </a:solidFill>
                <a:latin typeface="Trebuchet MS" panose="020B0603020202020204" pitchFamily="34" charset="0"/>
              </a:rPr>
              <a:t>programmazione</a:t>
            </a:r>
            <a:r>
              <a:rPr lang="it-CH" dirty="0">
                <a:latin typeface="Trebuchet MS" panose="020B0603020202020204" pitchFamily="34" charset="0"/>
              </a:rPr>
              <a:t> </a:t>
            </a:r>
            <a:r>
              <a:rPr lang="it-CH" dirty="0">
                <a:solidFill>
                  <a:schemeClr val="tx1"/>
                </a:solidFill>
                <a:latin typeface="Trebuchet MS" panose="020B0603020202020204" pitchFamily="34" charset="0"/>
              </a:rPr>
              <a:t>con il </a:t>
            </a:r>
            <a:r>
              <a:rPr lang="it-CH" b="1" dirty="0">
                <a:solidFill>
                  <a:schemeClr val="tx1"/>
                </a:solidFill>
                <a:latin typeface="Trebuchet MS" panose="020B0603020202020204" pitchFamily="34" charset="0"/>
              </a:rPr>
              <a:t>robottino lego EV3, la programmazione con la piattaforma scratch e il processore </a:t>
            </a:r>
            <a:r>
              <a:rPr lang="it-CH" b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microbit</a:t>
            </a:r>
            <a:endParaRPr lang="it-CH" b="1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CH" b="1" dirty="0">
                <a:solidFill>
                  <a:schemeClr val="accent1"/>
                </a:solidFill>
                <a:latin typeface="Trebuchet MS" panose="020B0603020202020204" pitchFamily="34" charset="0"/>
              </a:rPr>
              <a:t>collaborare</a:t>
            </a:r>
            <a:r>
              <a:rPr lang="it-CH" dirty="0">
                <a:solidFill>
                  <a:schemeClr val="accent1"/>
                </a:solidFill>
                <a:latin typeface="Trebuchet MS" panose="020B0603020202020204" pitchFamily="34" charset="0"/>
              </a:rPr>
              <a:t> </a:t>
            </a:r>
            <a:r>
              <a:rPr lang="it-CH" dirty="0">
                <a:solidFill>
                  <a:schemeClr val="tx1"/>
                </a:solidFill>
                <a:latin typeface="Trebuchet MS" panose="020B0603020202020204" pitchFamily="34" charset="0"/>
              </a:rPr>
              <a:t>con i tuoi compagni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CH" dirty="0">
                <a:latin typeface="Trebuchet MS" panose="020B0603020202020204" pitchFamily="34" charset="0"/>
              </a:rPr>
              <a:t> </a:t>
            </a:r>
            <a:r>
              <a:rPr lang="it-CH" b="1" dirty="0">
                <a:solidFill>
                  <a:schemeClr val="accent1"/>
                </a:solidFill>
                <a:latin typeface="Trebuchet MS" panose="020B0603020202020204" pitchFamily="34" charset="0"/>
              </a:rPr>
              <a:t>essere creativa/o e </a:t>
            </a:r>
            <a:r>
              <a:rPr lang="it-CH" dirty="0">
                <a:solidFill>
                  <a:schemeClr val="tx1"/>
                </a:solidFill>
                <a:latin typeface="Trebuchet MS" panose="020B0603020202020204" pitchFamily="34" charset="0"/>
              </a:rPr>
              <a:t>trovare</a:t>
            </a:r>
            <a:r>
              <a:rPr lang="it-CH" dirty="0">
                <a:latin typeface="Trebuchet MS" panose="020B0603020202020204" pitchFamily="34" charset="0"/>
              </a:rPr>
              <a:t> </a:t>
            </a:r>
            <a:r>
              <a:rPr lang="it-CH" b="1" dirty="0">
                <a:solidFill>
                  <a:schemeClr val="accent1"/>
                </a:solidFill>
                <a:latin typeface="Trebuchet MS" panose="020B0603020202020204" pitchFamily="34" charset="0"/>
              </a:rPr>
              <a:t>idee ingegnose </a:t>
            </a:r>
            <a:r>
              <a:rPr lang="it-CH" dirty="0">
                <a:solidFill>
                  <a:schemeClr val="tx1"/>
                </a:solidFill>
                <a:latin typeface="Trebuchet MS" panose="020B0603020202020204" pitchFamily="34" charset="0"/>
              </a:rPr>
              <a:t>per risolvere piccole e grandi sfide</a:t>
            </a:r>
            <a:endParaRPr lang="it-CH" b="1" dirty="0">
              <a:solidFill>
                <a:schemeClr val="accent1"/>
              </a:solidFill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CH" dirty="0">
                <a:latin typeface="Trebuchet MS" panose="020B0603020202020204" pitchFamily="34" charset="0"/>
              </a:rPr>
              <a:t> </a:t>
            </a:r>
            <a:r>
              <a:rPr lang="it-CH" dirty="0">
                <a:solidFill>
                  <a:schemeClr val="tx1"/>
                </a:solidFill>
                <a:latin typeface="Trebuchet MS" panose="020B0603020202020204" pitchFamily="34" charset="0"/>
              </a:rPr>
              <a:t>sviluppare un </a:t>
            </a:r>
            <a:r>
              <a:rPr lang="it-CH" b="1" dirty="0">
                <a:solidFill>
                  <a:schemeClr val="accent1"/>
                </a:solidFill>
                <a:latin typeface="Trebuchet MS" panose="020B0603020202020204" pitchFamily="34" charset="0"/>
              </a:rPr>
              <a:t>senso critico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8900C1C1-6A90-42D0-988F-DEA84F263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25" y="5178476"/>
            <a:ext cx="1071621" cy="1131155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EBB4601B-2377-4CE1-8C36-DA344D421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069627" y="3854976"/>
            <a:ext cx="1749681" cy="1032842"/>
          </a:xfrm>
          <a:prstGeom prst="rect">
            <a:avLst/>
          </a:prstGeom>
        </p:spPr>
      </p:pic>
      <p:grpSp>
        <p:nvGrpSpPr>
          <p:cNvPr id="5" name="Gruppo 4">
            <a:extLst>
              <a:ext uri="{FF2B5EF4-FFF2-40B4-BE49-F238E27FC236}">
                <a16:creationId xmlns:a16="http://schemas.microsoft.com/office/drawing/2014/main" id="{49FFF9DC-D5F4-4BCA-A31B-E2360E5D8C00}"/>
              </a:ext>
            </a:extLst>
          </p:cNvPr>
          <p:cNvGrpSpPr/>
          <p:nvPr/>
        </p:nvGrpSpPr>
        <p:grpSpPr>
          <a:xfrm>
            <a:off x="8821017" y="1425367"/>
            <a:ext cx="2723244" cy="1591855"/>
            <a:chOff x="8668656" y="1187975"/>
            <a:chExt cx="2723244" cy="1591855"/>
          </a:xfrm>
        </p:grpSpPr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F78158A1-BDAA-4E44-8D3C-78789E295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68656" y="1187975"/>
              <a:ext cx="1513983" cy="1061237"/>
            </a:xfrm>
            <a:prstGeom prst="rect">
              <a:avLst/>
            </a:prstGeom>
          </p:spPr>
        </p:pic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D1937628-8969-4BF4-84BA-2DA59A946A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98142" y="1718593"/>
              <a:ext cx="1393758" cy="10612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214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206753-0BD7-47BF-92B3-21028BDC6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5146"/>
          </a:xfrm>
        </p:spPr>
        <p:txBody>
          <a:bodyPr>
            <a:noAutofit/>
          </a:bodyPr>
          <a:lstStyle/>
          <a:p>
            <a:r>
              <a:rPr lang="it-CH" sz="3200" b="1" dirty="0">
                <a:solidFill>
                  <a:srgbClr val="FFC000"/>
                </a:solidFill>
                <a:latin typeface="Trebuchet MS" panose="020B0603020202020204" pitchFamily="34" charset="0"/>
              </a:rPr>
              <a:t>Programmare sviluppa il pensiero computazionale</a:t>
            </a:r>
            <a:endParaRPr lang="it-IT" sz="3200" b="1" dirty="0">
              <a:solidFill>
                <a:srgbClr val="FFC0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D8D76FB-D7A9-4DD6-89F1-E0B63CC359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59258" y="1696308"/>
            <a:ext cx="8691563" cy="45768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CH" sz="2400" dirty="0">
                <a:solidFill>
                  <a:schemeClr val="tx1"/>
                </a:solidFill>
                <a:latin typeface="Trebuchet MS" panose="020B0603020202020204" pitchFamily="34" charset="0"/>
              </a:rPr>
              <a:t>È un modo per affrontare le sfide complesse a piccoli passi! </a:t>
            </a:r>
          </a:p>
          <a:p>
            <a:pPr marL="0" indent="0">
              <a:buNone/>
            </a:pPr>
            <a:endParaRPr lang="it-CH" sz="2400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it-CH" sz="2400" dirty="0">
                <a:latin typeface="Trebuchet MS" panose="020B0603020202020204" pitchFamily="34" charset="0"/>
              </a:rPr>
              <a:t>	</a:t>
            </a:r>
            <a:r>
              <a:rPr lang="it-CH" sz="2400" b="1" dirty="0">
                <a:solidFill>
                  <a:schemeClr val="accent1"/>
                </a:solidFill>
                <a:latin typeface="Trebuchet MS" panose="020B0603020202020204" pitchFamily="34" charset="0"/>
              </a:rPr>
              <a:t>Scomporre</a:t>
            </a:r>
            <a:r>
              <a:rPr lang="it-CH" sz="2400" dirty="0">
                <a:latin typeface="Trebuchet MS" panose="020B0603020202020204" pitchFamily="34" charset="0"/>
              </a:rPr>
              <a:t>			</a:t>
            </a:r>
            <a:r>
              <a:rPr lang="it-CH" sz="2400" b="1" dirty="0">
                <a:solidFill>
                  <a:schemeClr val="accent1"/>
                </a:solidFill>
                <a:latin typeface="Trebuchet MS" panose="020B0603020202020204" pitchFamily="34" charset="0"/>
              </a:rPr>
              <a:t>Schematizzare</a:t>
            </a:r>
            <a:r>
              <a:rPr lang="it-CH" sz="2400" dirty="0">
                <a:latin typeface="Trebuchet MS" panose="020B0603020202020204" pitchFamily="34" charset="0"/>
              </a:rPr>
              <a:t>		     </a:t>
            </a:r>
            <a:r>
              <a:rPr lang="it-CH" sz="2400" b="1" dirty="0">
                <a:solidFill>
                  <a:schemeClr val="accent1"/>
                </a:solidFill>
                <a:latin typeface="Trebuchet MS" panose="020B0603020202020204" pitchFamily="34" charset="0"/>
              </a:rPr>
              <a:t>Progettare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it-CH" sz="2000" b="1" dirty="0">
              <a:latin typeface="Trebuchet MS" panose="020B0603020202020204" pitchFamily="34" charset="0"/>
            </a:endParaRPr>
          </a:p>
          <a:p>
            <a:pPr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it-CH" b="1" dirty="0">
                <a:solidFill>
                  <a:schemeClr val="tx1"/>
                </a:solidFill>
                <a:latin typeface="Trebuchet MS" panose="020B0603020202020204" pitchFamily="34" charset="0"/>
              </a:rPr>
              <a:t>L’opzione robotica aiuta a sviluppare le tue conoscenze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it-CH" b="1" dirty="0">
                <a:solidFill>
                  <a:schemeClr val="tx1"/>
                </a:solidFill>
                <a:latin typeface="Trebuchet MS" panose="020B0603020202020204" pitchFamily="34" charset="0"/>
              </a:rPr>
              <a:t>	Informatiche e ad avvicinarsi al mondo dei computer</a:t>
            </a:r>
            <a:r>
              <a:rPr lang="it-CH" sz="2000" b="1" dirty="0">
                <a:solidFill>
                  <a:schemeClr val="tx1"/>
                </a:solidFill>
                <a:latin typeface="Trebuchet MS" panose="020B0603020202020204" pitchFamily="34" charset="0"/>
              </a:rPr>
              <a:t>. </a:t>
            </a:r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5962172E-740F-4F8D-BEF6-B9B4C58A838C}"/>
              </a:ext>
            </a:extLst>
          </p:cNvPr>
          <p:cNvSpPr/>
          <p:nvPr/>
        </p:nvSpPr>
        <p:spPr>
          <a:xfrm>
            <a:off x="3697667" y="2821368"/>
            <a:ext cx="781878" cy="268357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Freccia a destra 10">
            <a:extLst>
              <a:ext uri="{FF2B5EF4-FFF2-40B4-BE49-F238E27FC236}">
                <a16:creationId xmlns:a16="http://schemas.microsoft.com/office/drawing/2014/main" id="{87052DDF-3354-4DA1-B25A-B83D726909D3}"/>
              </a:ext>
            </a:extLst>
          </p:cNvPr>
          <p:cNvSpPr/>
          <p:nvPr/>
        </p:nvSpPr>
        <p:spPr>
          <a:xfrm>
            <a:off x="6930579" y="2843830"/>
            <a:ext cx="781878" cy="268357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39CBB5BB-0E88-4AEE-9F77-067ED96C7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0496" y="4089789"/>
            <a:ext cx="2511909" cy="146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69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">
            <a:extLst>
              <a:ext uri="{FF2B5EF4-FFF2-40B4-BE49-F238E27FC236}">
                <a16:creationId xmlns:a16="http://schemas.microsoft.com/office/drawing/2014/main" id="{E9FBF6E3-8F9F-4601-BA2E-46460EF55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316" y="432421"/>
            <a:ext cx="10515600" cy="925146"/>
          </a:xfrm>
        </p:spPr>
        <p:txBody>
          <a:bodyPr>
            <a:noAutofit/>
          </a:bodyPr>
          <a:lstStyle/>
          <a:p>
            <a:r>
              <a:rPr lang="it-CH" sz="3200" b="1" dirty="0">
                <a:solidFill>
                  <a:srgbClr val="FFC000"/>
                </a:solidFill>
                <a:latin typeface="Trebuchet MS" panose="020B0603020202020204" pitchFamily="34" charset="0"/>
              </a:rPr>
              <a:t>Cosa si fa concretamente durante l’opzione:</a:t>
            </a:r>
            <a:endParaRPr lang="it-IT" sz="3200" b="1" dirty="0">
              <a:solidFill>
                <a:srgbClr val="FFC0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D8D76FB-D7A9-4DD6-89F1-E0B63CC359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9206" y="1620313"/>
            <a:ext cx="9653587" cy="400321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it-CH" sz="2400" dirty="0">
                <a:latin typeface="Trebuchet MS" panose="020B0603020202020204" pitchFamily="34" charset="0"/>
              </a:rPr>
              <a:t> </a:t>
            </a:r>
            <a:r>
              <a:rPr lang="it-CH" sz="2400" dirty="0">
                <a:solidFill>
                  <a:schemeClr val="tx1"/>
                </a:solidFill>
                <a:latin typeface="Trebuchet MS" panose="020B0603020202020204" pitchFamily="34" charset="0"/>
              </a:rPr>
              <a:t>si progettano </a:t>
            </a:r>
            <a:r>
              <a:rPr lang="it-CH" sz="2400" b="1" dirty="0">
                <a:solidFill>
                  <a:schemeClr val="accent1"/>
                </a:solidFill>
                <a:latin typeface="Trebuchet MS" panose="020B0603020202020204" pitchFamily="34" charset="0"/>
              </a:rPr>
              <a:t>sfide condivise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it-CH" sz="2400" dirty="0">
                <a:latin typeface="Trebuchet MS" panose="020B0603020202020204" pitchFamily="34" charset="0"/>
              </a:rPr>
              <a:t> </a:t>
            </a:r>
            <a:r>
              <a:rPr lang="it-CH" sz="2400" dirty="0">
                <a:solidFill>
                  <a:schemeClr val="tx1"/>
                </a:solidFill>
                <a:latin typeface="Trebuchet MS" panose="020B0603020202020204" pitchFamily="34" charset="0"/>
              </a:rPr>
              <a:t>si imparano i trucchi di </a:t>
            </a:r>
            <a:r>
              <a:rPr lang="it-CH" sz="2400" b="1" dirty="0">
                <a:solidFill>
                  <a:schemeClr val="accent1"/>
                </a:solidFill>
                <a:latin typeface="Trebuchet MS" panose="020B0603020202020204" pitchFamily="34" charset="0"/>
              </a:rPr>
              <a:t>base della programmazione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it-CH" sz="2400" dirty="0">
                <a:latin typeface="Trebuchet MS" panose="020B0603020202020204" pitchFamily="34" charset="0"/>
              </a:rPr>
              <a:t> </a:t>
            </a:r>
            <a:r>
              <a:rPr lang="it-CH" sz="2400" dirty="0">
                <a:solidFill>
                  <a:schemeClr val="tx1"/>
                </a:solidFill>
                <a:latin typeface="Trebuchet MS" panose="020B0603020202020204" pitchFamily="34" charset="0"/>
              </a:rPr>
              <a:t>si impara a </a:t>
            </a:r>
            <a:r>
              <a:rPr lang="it-CH" sz="2400" b="1" dirty="0">
                <a:solidFill>
                  <a:schemeClr val="accent1"/>
                </a:solidFill>
                <a:latin typeface="Trebuchet MS" panose="020B0603020202020204" pitchFamily="34" charset="0"/>
              </a:rPr>
              <a:t>documentare il lavoro </a:t>
            </a:r>
            <a:r>
              <a:rPr lang="it-CH" sz="2400" dirty="0">
                <a:solidFill>
                  <a:schemeClr val="tx1"/>
                </a:solidFill>
                <a:latin typeface="Trebuchet MS" panose="020B0603020202020204" pitchFamily="34" charset="0"/>
              </a:rPr>
              <a:t>svolto con la redazione di rapporti</a:t>
            </a:r>
            <a:endParaRPr lang="it-CH" sz="2400" b="1" dirty="0">
              <a:solidFill>
                <a:schemeClr val="accent1"/>
              </a:solidFill>
              <a:latin typeface="Trebuchet MS" panose="020B0603020202020204" pitchFamily="34" charset="0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it-CH" sz="2400" dirty="0">
                <a:solidFill>
                  <a:schemeClr val="tx1"/>
                </a:solidFill>
                <a:latin typeface="Trebuchet MS" panose="020B0603020202020204" pitchFamily="34" charset="0"/>
              </a:rPr>
              <a:t> si cercano delle </a:t>
            </a:r>
            <a:r>
              <a:rPr lang="it-CH" sz="2400" b="1" dirty="0">
                <a:solidFill>
                  <a:schemeClr val="accent1"/>
                </a:solidFill>
                <a:latin typeface="Trebuchet MS" panose="020B0603020202020204" pitchFamily="34" charset="0"/>
              </a:rPr>
              <a:t>soluzioni realizzabili </a:t>
            </a:r>
            <a:r>
              <a:rPr lang="it-CH" sz="2400" dirty="0">
                <a:solidFill>
                  <a:schemeClr val="tx1"/>
                </a:solidFill>
                <a:latin typeface="Trebuchet MS" panose="020B0603020202020204" pitchFamily="34" charset="0"/>
              </a:rPr>
              <a:t>con il robot EV3 e con il </a:t>
            </a:r>
            <a:r>
              <a:rPr lang="it-CH" sz="2400" dirty="0" err="1">
                <a:solidFill>
                  <a:schemeClr val="tx1"/>
                </a:solidFill>
                <a:latin typeface="Trebuchet MS" panose="020B0603020202020204" pitchFamily="34" charset="0"/>
              </a:rPr>
              <a:t>microbit</a:t>
            </a:r>
            <a:endParaRPr lang="it-CH" sz="24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it-CH" sz="2400" dirty="0">
                <a:solidFill>
                  <a:schemeClr val="tx1"/>
                </a:solidFill>
                <a:latin typeface="Trebuchet MS" panose="020B0603020202020204" pitchFamily="34" charset="0"/>
              </a:rPr>
              <a:t>Si realizzano dei semplici videogiochi</a:t>
            </a:r>
          </a:p>
          <a:p>
            <a:pPr marL="0" indent="0">
              <a:lnSpc>
                <a:spcPct val="200000"/>
              </a:lnSpc>
              <a:buNone/>
            </a:pPr>
            <a:endParaRPr lang="it-CH" sz="2400" dirty="0">
              <a:latin typeface="Trebuchet MS" panose="020B0603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it-CH" sz="2400" dirty="0">
              <a:latin typeface="Trebuchet MS" panose="020B0603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it-IT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98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DA2F3523-3EDF-4703-89F6-4A07984CF9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1433" y="1459565"/>
            <a:ext cx="9298485" cy="4624711"/>
          </a:xfrm>
        </p:spPr>
        <p:txBody>
          <a:bodyPr>
            <a:normAutofit fontScale="92500"/>
          </a:bodyPr>
          <a:lstStyle/>
          <a:p>
            <a:endParaRPr lang="it-CH" sz="2400" dirty="0">
              <a:latin typeface="Trebuchet MS" panose="020B0603020202020204" pitchFamily="34" charset="0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it-IT" sz="2400" dirty="0">
                <a:solidFill>
                  <a:schemeClr val="tx1"/>
                </a:solidFill>
                <a:latin typeface="Trebuchet MS" panose="020B0603020202020204" pitchFamily="34" charset="0"/>
              </a:rPr>
              <a:t>È necessario avere </a:t>
            </a:r>
            <a:r>
              <a:rPr lang="it-IT" sz="2400" dirty="0">
                <a:solidFill>
                  <a:schemeClr val="accent1"/>
                </a:solidFill>
                <a:latin typeface="Trebuchet MS" panose="020B0603020202020204" pitchFamily="34" charset="0"/>
              </a:rPr>
              <a:t>pazienza nella programmazione.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it-IT" sz="2400" dirty="0">
                <a:solidFill>
                  <a:schemeClr val="tx1"/>
                </a:solidFill>
                <a:latin typeface="Trebuchet MS" panose="020B0603020202020204" pitchFamily="34" charset="0"/>
              </a:rPr>
              <a:t>Bisogna </a:t>
            </a:r>
            <a:r>
              <a:rPr lang="it-IT" sz="2400" dirty="0">
                <a:solidFill>
                  <a:schemeClr val="accent1"/>
                </a:solidFill>
                <a:latin typeface="Trebuchet MS" panose="020B0603020202020204" pitchFamily="34" charset="0"/>
              </a:rPr>
              <a:t>avere rispetto </a:t>
            </a:r>
            <a:r>
              <a:rPr lang="it-IT" sz="2400" dirty="0">
                <a:solidFill>
                  <a:schemeClr val="tx1"/>
                </a:solidFill>
                <a:latin typeface="Trebuchet MS" panose="020B0603020202020204" pitchFamily="34" charset="0"/>
              </a:rPr>
              <a:t>del materiale, soprattutto le componenti elettroniche.</a:t>
            </a:r>
            <a:endParaRPr lang="it-IT" sz="2400" dirty="0">
              <a:solidFill>
                <a:schemeClr val="accent1"/>
              </a:solidFill>
              <a:latin typeface="Trebuchet MS" panose="020B0603020202020204" pitchFamily="34" charset="0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it-IT" sz="2400" dirty="0">
                <a:solidFill>
                  <a:schemeClr val="accent1"/>
                </a:solidFill>
                <a:latin typeface="Trebuchet MS" panose="020B0603020202020204" pitchFamily="34" charset="0"/>
              </a:rPr>
              <a:t>Saper collaborare </a:t>
            </a:r>
            <a:r>
              <a:rPr lang="it-IT" sz="2400" dirty="0">
                <a:solidFill>
                  <a:schemeClr val="tx1"/>
                </a:solidFill>
                <a:latin typeface="Trebuchet MS" panose="020B0603020202020204" pitchFamily="34" charset="0"/>
              </a:rPr>
              <a:t>con il proprio compagno e con il resto del gruppo.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it-IT" sz="2400" dirty="0">
                <a:solidFill>
                  <a:schemeClr val="tx1"/>
                </a:solidFill>
                <a:latin typeface="Trebuchet MS" panose="020B0603020202020204" pitchFamily="34" charset="0"/>
              </a:rPr>
              <a:t>Affrontare le lezioni con </a:t>
            </a:r>
            <a:r>
              <a:rPr lang="it-IT" sz="2400" dirty="0">
                <a:solidFill>
                  <a:schemeClr val="accent1"/>
                </a:solidFill>
                <a:latin typeface="Trebuchet MS" panose="020B0603020202020204" pitchFamily="34" charset="0"/>
              </a:rPr>
              <a:t>impegno e determinazione</a:t>
            </a:r>
            <a:r>
              <a:rPr lang="it-IT" sz="2400" dirty="0">
                <a:solidFill>
                  <a:schemeClr val="tx1"/>
                </a:solidFill>
                <a:latin typeface="Trebuchet MS" panose="020B0603020202020204" pitchFamily="34" charset="0"/>
              </a:rPr>
              <a:t>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6CABF1E-00C9-4073-8C62-77A3F3B9A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CH" sz="3600" b="1" dirty="0">
                <a:solidFill>
                  <a:srgbClr val="FFC000"/>
                </a:solidFill>
                <a:latin typeface="Trebuchet MS" panose="020B0603020202020204" pitchFamily="34" charset="0"/>
              </a:rPr>
              <a:t>Quali requisiti è necessario avere</a:t>
            </a:r>
          </a:p>
        </p:txBody>
      </p:sp>
    </p:spTree>
    <p:extLst>
      <p:ext uri="{BB962C8B-B14F-4D97-AF65-F5344CB8AC3E}">
        <p14:creationId xmlns:p14="http://schemas.microsoft.com/office/powerpoint/2010/main" val="27714783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desia">
  <a:themeElements>
    <a:clrScheme name="Ardesia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Ardesia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rdesi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TM04033929[[fn=Ardesia]]</Template>
  <TotalTime>544</TotalTime>
  <Words>205</Words>
  <Application>Microsoft Office PowerPoint</Application>
  <PresentationFormat>Widescreen</PresentationFormat>
  <Paragraphs>27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Ardesia</vt:lpstr>
      <vt:lpstr>OPZIONE DI ROBOTICA</vt:lpstr>
      <vt:lpstr>Perché scegliere la ROBOTICA?</vt:lpstr>
      <vt:lpstr>Programmare sviluppa il pensiero computazionale</vt:lpstr>
      <vt:lpstr>Cosa si fa concretamente durante l’opzione:</vt:lpstr>
      <vt:lpstr>Quali requisiti è necessario avere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Mirco Moser</dc:creator>
  <cp:lastModifiedBy>Laura Banfi Moser</cp:lastModifiedBy>
  <cp:revision>50</cp:revision>
  <dcterms:created xsi:type="dcterms:W3CDTF">2018-02-24T14:25:05Z</dcterms:created>
  <dcterms:modified xsi:type="dcterms:W3CDTF">2024-03-11T13:02:11Z</dcterms:modified>
</cp:coreProperties>
</file>