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5" r:id="rId11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D0612-A75E-4D5E-91DF-27C751B54A51}" v="49" dt="2025-03-22T09:53:23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4E74B-394D-9059-52E7-E62E823F9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30F21A-2200-9046-B343-BDE990BB1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A74264-8B75-6E43-90BA-7A726EEB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2C2EC1-9ECF-B36D-9F9D-27C5CA6D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9ADEF7-55B5-118E-ECD8-46B9B419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1804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A1123-CC8E-8059-4F04-D1DA6337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E3E396-489F-C76A-5B6F-EC2D99A39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C63F79-A4C4-B6BF-FE65-6F631F99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3088BB-6818-123B-EAAA-3CCDC27C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17161-1D1F-C6E8-921B-2FDB516B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8539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68A499-050C-DBF7-FD86-A87155BB3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C521FB-6E68-24C6-8CF4-D6033A004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7ABBDC-B672-3AAA-7E39-402052A8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654050-3205-4D1D-0B79-3AB5C362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B95808-6A4F-52EA-2AF0-0A4579A2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4745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92EFC-E84E-9226-F3FB-C7909C54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6E14A-CBEE-AE8D-C06F-8937B6B7D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C4F706-5EDB-A8E8-FA23-D4D86E9C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D18533-144E-7597-77E5-E8394544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E7EEBA-770B-5B5D-B5D2-2F634876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0606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EDF9D-276A-EAE5-39C2-BB4BDA52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34EF65-F34E-662E-875A-55F0C639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4DEF36-9C05-9F4E-19FD-D2121A6E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805945-0CC1-C33D-B72C-2FA96DBD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4405BA-22AC-C742-4855-BEEA7513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1578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6075D-D944-65B3-4BD1-94BC274D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B1BE05-6EE7-A814-BC40-C759EACB7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EB108D-D54F-2260-058A-5C5B9D0A6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2D468E-A332-35B4-18E8-19BA3155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B465A7-8FB6-01CE-81A2-CF432380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54A929-71E3-A3AD-017B-5454CF1E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5512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A1B50D-DE01-F703-EB6C-4F893A66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FF5098-617C-3BA3-FD76-EE1CED87A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C0DBCC-C6D6-F53E-62EF-2C1ED750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F18BC5D-7F1B-A6D1-9130-614250355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7893C2-D846-B83A-9989-34CF9DEF4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77BA708-EC51-4735-0F7C-5530877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2711CB8-E617-959F-438E-3518962B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00AA520-C5AC-8971-12E5-327D021D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333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5322D-3C94-B1C3-99CB-66EB29DC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E32FC01-3574-6AFC-DA56-FA201642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417D25-4668-7D2F-B405-FBF77833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EB2354-6CE1-D3A7-6678-D3EEFDA4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1264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912329-8625-DACA-E20A-E5911C72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B3C031-4225-6AD3-3349-4D6FBD0F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38C9D6-097F-EAAD-4F6E-451F51EC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5581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80C07-56F8-EF9D-C11A-F933743E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BDE23-6F93-37D2-8DD7-3D6A26C8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551449-14D2-B1CC-6D5A-83EF03EB6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2861FD-82E7-CB38-FB4E-1BB37297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7324E9-3BBD-7933-00BF-4326996D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129787-5807-1D53-7A5A-33FC62EE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434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537DBD-64D6-7DE1-C8B6-2337B8C9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C8DDF84-7C00-4E7B-6104-3BFF84301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1BB20E-855B-FDDB-8698-4B5AF2A7B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DF274C-B0D6-E6FB-252A-33803F4A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1BD26E-463A-2F34-7C79-D8F99492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12A263-4D74-C440-8F04-DE794BE6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1027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64BFB2-5A63-8E70-F0C6-0918630C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5EFF38-1BE7-9685-B9C3-D947454D9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C0196C-222E-43B6-83F3-DBFFAA87A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0AC7B-5E33-4B55-8E71-7B1B01191054}" type="datetimeFigureOut">
              <a:rPr lang="it-CH" smtClean="0"/>
              <a:t>24.03.2025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767251-8196-2A5F-33D8-D9BE59CDD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924883-A9AD-BF1B-3F63-C7826D9CC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8C310-F84C-4155-9FE4-2F8A7A7CEE7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1966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724AF63-64E5-F89F-0C34-B52A33460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4635" y="-522514"/>
            <a:ext cx="16754196" cy="762669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91E1482E-9810-67A3-BF52-273F75AA30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36D344-EE04-6F1C-8010-3125438E0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43" y="2027583"/>
            <a:ext cx="11516203" cy="1838015"/>
          </a:xfr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CH" sz="7200" b="1" dirty="0">
                <a:solidFill>
                  <a:schemeClr val="bg1"/>
                </a:solidFill>
                <a:latin typeface="Gill Sans MT" panose="020B0502020104020203" pitchFamily="34" charset="0"/>
              </a:rPr>
              <a:t>Opzione</a:t>
            </a:r>
            <a:br>
              <a:rPr lang="it-CH" sz="72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it-CH" sz="7200" b="1" dirty="0">
                <a:solidFill>
                  <a:schemeClr val="bg1"/>
                </a:solidFill>
                <a:latin typeface="Gill Sans MT" panose="020B0502020104020203" pitchFamily="34" charset="0"/>
              </a:rPr>
              <a:t>Territorio e pianificazione</a:t>
            </a:r>
          </a:p>
        </p:txBody>
      </p:sp>
    </p:spTree>
    <p:extLst>
      <p:ext uri="{BB962C8B-B14F-4D97-AF65-F5344CB8AC3E}">
        <p14:creationId xmlns:p14="http://schemas.microsoft.com/office/powerpoint/2010/main" val="109343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63C088-5AE4-F9A4-0D3B-42F056DA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1095425"/>
          </a:xfrm>
        </p:spPr>
        <p:txBody>
          <a:bodyPr anchor="b">
            <a:normAutofit/>
          </a:bodyPr>
          <a:lstStyle/>
          <a:p>
            <a:r>
              <a:rPr lang="it-CH" sz="5600" dirty="0">
                <a:latin typeface="Gill Sans MT" panose="020B0502020104020203" pitchFamily="34" charset="0"/>
              </a:rPr>
              <a:t>Fa per me?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3457F7-25DA-5280-1326-2C894EC35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263" y="1054761"/>
            <a:ext cx="5129021" cy="5129021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49FE3-0E32-0367-AF70-7491FCCB3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029967"/>
            <a:ext cx="4195673" cy="3874723"/>
          </a:xfrm>
        </p:spPr>
        <p:txBody>
          <a:bodyPr anchor="t">
            <a:normAutofit fontScale="92500" lnSpcReduction="10000"/>
          </a:bodyPr>
          <a:lstStyle/>
          <a:p>
            <a:r>
              <a:rPr lang="it-CH" dirty="0">
                <a:solidFill>
                  <a:schemeClr val="tx1">
                    <a:alpha val="80000"/>
                  </a:schemeClr>
                </a:solidFill>
                <a:latin typeface="Gill Sans MT" panose="020B0502020104020203" pitchFamily="34" charset="0"/>
              </a:rPr>
              <a:t>Curiosità e pensiero critico </a:t>
            </a:r>
          </a:p>
          <a:p>
            <a:r>
              <a:rPr lang="it-CH" dirty="0">
                <a:solidFill>
                  <a:schemeClr val="tx1">
                    <a:alpha val="80000"/>
                  </a:schemeClr>
                </a:solidFill>
                <a:latin typeface="Gill Sans MT" panose="020B0502020104020203" pitchFamily="34" charset="0"/>
              </a:rPr>
              <a:t>Creatività e voglia </a:t>
            </a:r>
            <a:r>
              <a:rPr lang="it-CH">
                <a:solidFill>
                  <a:schemeClr val="tx1">
                    <a:alpha val="80000"/>
                  </a:schemeClr>
                </a:solidFill>
                <a:latin typeface="Gill Sans MT" panose="020B0502020104020203" pitchFamily="34" charset="0"/>
              </a:rPr>
              <a:t>di progettare</a:t>
            </a:r>
          </a:p>
          <a:p>
            <a:r>
              <a:rPr lang="it-CH">
                <a:solidFill>
                  <a:schemeClr val="tx1">
                    <a:alpha val="80000"/>
                  </a:schemeClr>
                </a:solidFill>
                <a:latin typeface="Gill Sans MT" panose="020B0502020104020203" pitchFamily="34" charset="0"/>
              </a:rPr>
              <a:t>Desiderio </a:t>
            </a:r>
            <a:r>
              <a:rPr lang="it-CH" dirty="0">
                <a:solidFill>
                  <a:schemeClr val="tx1">
                    <a:alpha val="80000"/>
                  </a:schemeClr>
                </a:solidFill>
                <a:latin typeface="Gill Sans MT" panose="020B0502020104020203" pitchFamily="34" charset="0"/>
              </a:rPr>
              <a:t>di conoscere come funziona ed è gestita la nostra società e il territorio</a:t>
            </a:r>
          </a:p>
          <a:p>
            <a:endParaRPr lang="it-CH" dirty="0">
              <a:solidFill>
                <a:schemeClr val="tx1">
                  <a:alpha val="8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CH" dirty="0">
                <a:solidFill>
                  <a:schemeClr val="tx1">
                    <a:alpha val="80000"/>
                  </a:schemeClr>
                </a:solidFill>
                <a:latin typeface="Gill Sans MT" panose="020B0502020104020203" pitchFamily="34" charset="0"/>
              </a:rPr>
              <a:t>Uso delle tecnologie e strumenti informatici </a:t>
            </a:r>
          </a:p>
          <a:p>
            <a:endParaRPr lang="it-CH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6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C7F453-0F57-3B7E-8059-9AC1FCCA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96CA16-7A0B-BCC9-E0A2-5F6519E59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737F7C-FCFC-271A-CBDD-C77F94EDA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8069"/>
            <a:ext cx="12276853" cy="690573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6C5A35-6EB3-73A9-51FB-D716F1212D21}"/>
              </a:ext>
            </a:extLst>
          </p:cNvPr>
          <p:cNvSpPr txBox="1"/>
          <p:nvPr/>
        </p:nvSpPr>
        <p:spPr>
          <a:xfrm>
            <a:off x="456459" y="311705"/>
            <a:ext cx="264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latin typeface="Gill Sans MT" panose="020B0502020104020203" pitchFamily="34" charset="0"/>
              </a:rPr>
              <a:t>Dubai, Emirati Arabi Uniti</a:t>
            </a:r>
          </a:p>
        </p:txBody>
      </p:sp>
    </p:spTree>
    <p:extLst>
      <p:ext uri="{BB962C8B-B14F-4D97-AF65-F5344CB8AC3E}">
        <p14:creationId xmlns:p14="http://schemas.microsoft.com/office/powerpoint/2010/main" val="136093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3981E-5037-BCD4-E3DF-482A4B5A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3E9626-23E3-9C4B-82F9-73F2AA26E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4C3B57-DACF-B261-9FE0-6ABA82DE97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56851" cy="7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7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45440F-8772-9CEB-27DB-25C9A0646B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0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9DD27B-2442-6167-9A10-F8C95204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354" y="408562"/>
            <a:ext cx="2966936" cy="576840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t-IT" sz="3200" dirty="0">
                <a:solidFill>
                  <a:srgbClr val="FF0000"/>
                </a:solidFill>
                <a:latin typeface="Gill Sans MT" panose="020B0502020104020203" pitchFamily="34" charset="0"/>
              </a:rPr>
              <a:t>Opzione multidisciplinare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Come il territorio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3200" b="1" dirty="0">
                <a:latin typeface="Gill Sans MT" panose="020B0502020104020203" pitchFamily="34" charset="0"/>
              </a:rPr>
              <a:t>-viene </a:t>
            </a:r>
            <a:r>
              <a:rPr lang="it-IT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vissuto, </a:t>
            </a:r>
            <a:r>
              <a:rPr lang="it-IT" sz="3200" b="1" dirty="0">
                <a:latin typeface="Gill Sans MT" panose="020B0502020104020203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pianificato</a:t>
            </a:r>
            <a:r>
              <a:rPr lang="it-IT" sz="3200" b="1" dirty="0">
                <a:latin typeface="Gill Sans MT" panose="020B0502020104020203" pitchFamily="34" charset="0"/>
              </a:rPr>
              <a:t> e </a:t>
            </a:r>
            <a:r>
              <a:rPr lang="it-IT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trasformato</a:t>
            </a:r>
            <a:r>
              <a:rPr lang="it-IT" sz="3200" b="1" dirty="0">
                <a:latin typeface="Gill Sans MT" panose="020B0502020104020203" pitchFamily="34" charset="0"/>
              </a:rPr>
              <a:t> in base alle necessità della comunità.</a:t>
            </a:r>
            <a:endParaRPr lang="it-IT" sz="3200" dirty="0">
              <a:latin typeface="Gill Sans MT" panose="020B0502020104020203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0FC68C-10E1-7CBE-4874-E306C454AA12}"/>
              </a:ext>
            </a:extLst>
          </p:cNvPr>
          <p:cNvSpPr txBox="1"/>
          <p:nvPr/>
        </p:nvSpPr>
        <p:spPr>
          <a:xfrm>
            <a:off x="379379" y="1585609"/>
            <a:ext cx="196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solidFill>
                  <a:schemeClr val="bg1"/>
                </a:solidFill>
              </a:rPr>
              <a:t>Manhattan prima dell’arrivo degli europei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A9CF51-06C9-26DC-5307-70D00CAAE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74" y="647435"/>
            <a:ext cx="7824344" cy="51052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9DB4BA-9B8A-AC41-7A08-6ACFFB3A07C1}"/>
              </a:ext>
            </a:extLst>
          </p:cNvPr>
          <p:cNvSpPr txBox="1"/>
          <p:nvPr/>
        </p:nvSpPr>
        <p:spPr>
          <a:xfrm>
            <a:off x="542611" y="5858556"/>
            <a:ext cx="763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Manhattan prima dell’arrivo degli europei           Manhattan (New York) oggi</a:t>
            </a:r>
          </a:p>
        </p:txBody>
      </p:sp>
    </p:spTree>
    <p:extLst>
      <p:ext uri="{BB962C8B-B14F-4D97-AF65-F5344CB8AC3E}">
        <p14:creationId xmlns:p14="http://schemas.microsoft.com/office/powerpoint/2010/main" val="2269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CCDAC-6BFB-82F8-EB97-A84A2C1D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Struttura dell'opzione:</a:t>
            </a:r>
            <a:br>
              <a:rPr lang="it-C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63EAEE-B422-0AA1-15AC-1A1F99C37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CH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Introduzione alla gestione del territorio:</a:t>
            </a:r>
            <a:endParaRPr lang="it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CH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Definizione di territorio:</a:t>
            </a:r>
            <a:r>
              <a:rPr lang="it-CH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Cos'è il territorio? Perché è importante?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CH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Concetti base di pianificazione territoriale: </a:t>
            </a:r>
            <a:r>
              <a:rPr lang="it-CH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si usa un territorio? Come si pianifica un'area? </a:t>
            </a:r>
            <a:endParaRPr lang="it-C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CH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Sostenibilità:</a:t>
            </a:r>
            <a:r>
              <a:rPr lang="it-CH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Perché è importante pianificare pensando al futuro? </a:t>
            </a:r>
            <a:endParaRPr lang="it-C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9998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D205CB-1F9D-41C4-98DA-CD4496794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4" y="473479"/>
            <a:ext cx="9356387" cy="2493457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CH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Opzione – laboratorio</a:t>
            </a:r>
            <a:r>
              <a:rPr lang="it-CH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CH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Studio di casi </a:t>
            </a:r>
            <a:r>
              <a:rPr lang="it-CH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reali:</a:t>
            </a:r>
            <a:endParaRPr lang="it-CH" b="1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CH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CH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sedime delle attuali Officine FFS a Bellinzona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CH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progetto e il cantiere della Nuova Officina di Castione</a:t>
            </a:r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6AF0C2-8F5A-60AB-D2A3-FD7104B4F0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74" y="2451370"/>
            <a:ext cx="10924302" cy="44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5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C35DE-AF06-22C2-F6AC-24119E14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C5FD2-4981-0B27-7541-52C6665A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4" y="473479"/>
            <a:ext cx="9356387" cy="4924144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CH" sz="4400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CH" sz="4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Opzione – laboratorio</a:t>
            </a:r>
            <a:r>
              <a:rPr lang="it-CH" sz="4400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Progettazione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CH" sz="44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CH" sz="4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 sviluppare e pianificare un territorio a scelta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CH" sz="44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Creare un progetto e presentarlo </a:t>
            </a:r>
            <a:endParaRPr lang="it-CH" sz="44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CH" sz="44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https://icograms.com/designer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97696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DEF21C-472E-DDCD-DE78-F009E9B3E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39" y="386080"/>
            <a:ext cx="6220742" cy="3496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D33342-4262-5D4A-19FA-CA63F6716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386080"/>
            <a:ext cx="4886960" cy="5790883"/>
          </a:xfrm>
        </p:spPr>
        <p:txBody>
          <a:bodyPr>
            <a:normAutofit fontScale="70000" lnSpcReduction="20000"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  <a:buNone/>
            </a:pPr>
            <a:r>
              <a:rPr lang="it-CH" sz="1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CH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CH" sz="4000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Strumenti tecnologici per la pianificazione:</a:t>
            </a:r>
            <a:r>
              <a:rPr lang="it-CH" sz="40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uso dei GIS (Sistemi Informativi Geografici) per la gestione del territorio </a:t>
            </a:r>
            <a:endParaRPr lang="it-CH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CH" sz="4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Lavoro con «esperti» in materia, DT Bellinzona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CH" sz="4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Concetto di Smart cities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CH" sz="4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Uscite nel territorio </a:t>
            </a:r>
            <a:r>
              <a:rPr lang="it-CH" sz="40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Visita di alcuni quartieri riqualificati </a:t>
            </a:r>
            <a:endParaRPr lang="it-CH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CH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7F1125-BD17-C794-1F14-586B5DF1989B}"/>
              </a:ext>
            </a:extLst>
          </p:cNvPr>
          <p:cNvSpPr txBox="1"/>
          <p:nvPr/>
        </p:nvSpPr>
        <p:spPr>
          <a:xfrm>
            <a:off x="843280" y="4338320"/>
            <a:ext cx="452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Modalità di lavoro </a:t>
            </a:r>
          </a:p>
        </p:txBody>
      </p:sp>
    </p:spTree>
    <p:extLst>
      <p:ext uri="{BB962C8B-B14F-4D97-AF65-F5344CB8AC3E}">
        <p14:creationId xmlns:p14="http://schemas.microsoft.com/office/powerpoint/2010/main" val="297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Courier New</vt:lpstr>
      <vt:lpstr>Gill Sans MT</vt:lpstr>
      <vt:lpstr>Times New Roman</vt:lpstr>
      <vt:lpstr>Tema di Office</vt:lpstr>
      <vt:lpstr>Opzione Territorio e pianificazione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Struttura dell'opzione: </vt:lpstr>
      <vt:lpstr>Presentazione standard di PowerPoint</vt:lpstr>
      <vt:lpstr>Presentazione standard di PowerPoint</vt:lpstr>
      <vt:lpstr>Presentazione standard di PowerPoint</vt:lpstr>
      <vt:lpstr>Fa per me?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Opzione Territorio e pianificazione</dc:title>
  <dc:creator>Delorenzi Davide (DOCENTE)</dc:creator>
  <cp:lastModifiedBy>Dario Ciannamea</cp:lastModifiedBy>
  <cp:revision>1</cp:revision>
  <dcterms:created xsi:type="dcterms:W3CDTF">2025-03-12T06:49:59Z</dcterms:created>
  <dcterms:modified xsi:type="dcterms:W3CDTF">2025-03-24T11:44:43Z</dcterms:modified>
</cp:coreProperties>
</file>